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7" r:id="rId2"/>
    <p:sldId id="262" r:id="rId3"/>
    <p:sldId id="269" r:id="rId4"/>
    <p:sldId id="290" r:id="rId5"/>
    <p:sldId id="273" r:id="rId6"/>
    <p:sldId id="261" r:id="rId7"/>
    <p:sldId id="263" r:id="rId8"/>
    <p:sldId id="264" r:id="rId9"/>
    <p:sldId id="299" r:id="rId10"/>
    <p:sldId id="272" r:id="rId11"/>
    <p:sldId id="301" r:id="rId12"/>
    <p:sldId id="302" r:id="rId13"/>
    <p:sldId id="303" r:id="rId14"/>
    <p:sldId id="304" r:id="rId15"/>
    <p:sldId id="305" r:id="rId16"/>
    <p:sldId id="291" r:id="rId17"/>
    <p:sldId id="306" r:id="rId18"/>
    <p:sldId id="307" r:id="rId19"/>
    <p:sldId id="295" r:id="rId20"/>
    <p:sldId id="293" r:id="rId21"/>
  </p:sldIdLst>
  <p:sldSz cx="9144000" cy="6858000" type="screen4x3"/>
  <p:notesSz cx="6881813" cy="100155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CC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764" autoAdjust="0"/>
    <p:restoredTop sz="85009" autoAdjust="0"/>
  </p:normalViewPr>
  <p:slideViewPr>
    <p:cSldViewPr snapToGrid="0">
      <p:cViewPr>
        <p:scale>
          <a:sx n="66" d="100"/>
          <a:sy n="66" d="100"/>
        </p:scale>
        <p:origin x="-59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11.wmf"/><Relationship Id="rId5" Type="http://schemas.openxmlformats.org/officeDocument/2006/relationships/image" Target="../media/image9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4.wmf"/><Relationship Id="rId1" Type="http://schemas.openxmlformats.org/officeDocument/2006/relationships/image" Target="../media/image16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pPr>
              <a:defRPr/>
            </a:pPr>
            <a:fld id="{35AD39F7-63E3-44AD-97DB-3907433B811D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pPr>
              <a:defRPr/>
            </a:pPr>
            <a:fld id="{41D07068-0074-4C61-BE4D-749340F72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Одними из важнейших свойств света являются отражение и преломление. Законы отражения и преломления света изучались в 8-м классе. Вспомним законы отражения света.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FADD00-0334-4E4D-9795-6E2BBE4CC25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Принцип Гюйгенса позволил с помощью геометрических построений и вычислений доказать справедливость законов преломления. Отношение синуса угла падения к синусу угла преломления есть величина постоянная для данных двух сред, которая называется относительным показателем преломления второй среды относительно первой. При переходе из одной среды в другую изменяется скорость света, поэтому относительный показатель преломления связан со скоростями света в этих средах. Среды, при переходе в которые скорость света уменьшается, называются оптически более плотными. Рассмотрим применение свойства обратимости лучей при переходе через границу раздела двух сред.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221DA4-4A9F-49F4-9063-AD0B3B3AD12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9F0697-FC95-45B6-864E-ACF8008FF4F6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18A526-54B5-42A8-AEDF-C9C87118CCBF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Физический смысл показателя преломления заключается в том, что он показывает во сколько раз скорость света в первой среде больше скорости света во второй. Каждая среда имеет свой показатель преломления относительно вакуума, который называется абсолютным показателем.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Оптические свойства вакуума приблизительно равны физическим свойствам вакуума, поэтому его абсолютный показатель можно принять за единицу.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Относительные показатели преломления для любых двух сред можно определить, используя таблицу.</a:t>
            </a: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6ADE42-25BA-4A8B-8D99-2C65568ADF28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Закон преломления позволяет объяснить интересное и важное явление полного внутреннего отражения. Рассмотрим явление перехода света из оптически более плотной среды в менее плотную.</a:t>
            </a: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976273-C841-493A-8773-12433542BB11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Опыт показывает:</a:t>
            </a:r>
          </a:p>
          <a:p>
            <a:pPr marL="241379" indent="-241379" eaLnBrk="1" hangingPunct="1">
              <a:buFontTx/>
              <a:buAutoNum type="arabicParenR"/>
              <a:defRPr/>
            </a:pPr>
            <a:r>
              <a:rPr lang="ru-RU" dirty="0" smtClean="0"/>
              <a:t>Луч, идущий перпендикулярно поверхности раздела сред не преломляется.</a:t>
            </a:r>
          </a:p>
          <a:p>
            <a:pPr marL="241379" indent="-241379" eaLnBrk="1" hangingPunct="1">
              <a:buFontTx/>
              <a:buAutoNum type="arabicParenR"/>
              <a:defRPr/>
            </a:pPr>
            <a:r>
              <a:rPr lang="ru-RU" dirty="0" smtClean="0"/>
              <a:t>На границе раздела двух прозрачных сред одновременно существуют отраженный и преломлённый лучи.</a:t>
            </a:r>
          </a:p>
          <a:p>
            <a:pPr marL="241379" indent="-241379" eaLnBrk="1" hangingPunct="1">
              <a:buFontTx/>
              <a:buAutoNum type="arabicParenR"/>
              <a:defRPr/>
            </a:pPr>
            <a:r>
              <a:rPr lang="ru-RU" dirty="0" smtClean="0"/>
              <a:t>При увеличении угла падения увеличивается угол преломления.</a:t>
            </a:r>
          </a:p>
          <a:p>
            <a:pPr marL="241379" indent="-241379" eaLnBrk="1" hangingPunct="1">
              <a:buFontTx/>
              <a:buAutoNum type="arabicParenR"/>
              <a:defRPr/>
            </a:pPr>
            <a:r>
              <a:rPr lang="ru-RU" dirty="0" smtClean="0"/>
              <a:t>При некотором угле падения преломлённый луч скользит по поверхности.</a:t>
            </a:r>
          </a:p>
          <a:p>
            <a:pPr marL="241379" indent="-241379" eaLnBrk="1" hangingPunct="1">
              <a:buFontTx/>
              <a:buAutoNum type="arabicParenR"/>
              <a:defRPr/>
            </a:pPr>
            <a:r>
              <a:rPr lang="ru-RU" dirty="0" smtClean="0"/>
              <a:t>При дальнейшем увеличении угла падения преломлённого луча не существует – проявляется явление полного внутреннего отражения.</a:t>
            </a:r>
          </a:p>
          <a:p>
            <a:pPr marL="241379" indent="-241379" eaLnBrk="1" hangingPunct="1">
              <a:defRPr/>
            </a:pPr>
            <a:r>
              <a:rPr lang="ru-RU" dirty="0" smtClean="0"/>
              <a:t>Определим значение угла полного внутреннего отражения.</a:t>
            </a:r>
          </a:p>
          <a:p>
            <a:pPr indent="-241379" eaLnBrk="1" hangingPunct="1">
              <a:defRPr/>
            </a:pPr>
            <a:r>
              <a:rPr lang="ru-RU" dirty="0" smtClean="0"/>
              <a:t>В природе полным внутренним отражением объясняется образование радуги, серебристая окраска капелек росы.</a:t>
            </a:r>
          </a:p>
          <a:p>
            <a:pPr marL="241379" indent="-241379" eaLnBrk="1" hangingPunct="1">
              <a:buFontTx/>
              <a:buAutoNum type="arabicParenR"/>
              <a:defRPr/>
            </a:pPr>
            <a:endParaRPr lang="ru-RU" dirty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E7EF58-E3DD-48AA-80FF-8A144D8CF241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В технических устройствах полное внутреннее в призмах позволяет использовать из в оптических приборах телескопах, биноклях, перископах, что улучшает освещенность изображений.</a:t>
            </a: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6315B5-3BF7-4060-BCE5-559617DA0B85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Большое применение полное внутреннее отражение получило в световодах – прозрачных трубках, окруженных оболочкой из материала с меньшим показателем преломления. </a:t>
            </a: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BAFBF5-605A-4009-B291-F25D47DD9B76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Световоды используются для передачи радиосигнала, изображения, в медицинских диагностических и лечебных приборах, в осветительных приборах, для декоративного освещения и т.д.</a:t>
            </a: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F0B3D9-CA15-4357-A70E-96127E4055F9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Законы отражения и преломления устанавливались опытным путем. Однако, их можно вывести представляя свет как волну и используя при этом принцип Гюйгенса, который заключается в следующем…</a:t>
            </a: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F9E9E8-6145-4B78-81D6-A3AE5D9D762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Допустим, из некоторой точки распространяется сферическая волна…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Этот принцип справедлив и в случае волн любой формы.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745A28-AA8A-4758-9E0A-27CF2BC2A412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Таким образом, принцип Гюйгенса позволяет с помощью простых геометрических построений находить волновую поверхность в любой момент времени. Используя этот принцип можно показать зависимость угла отражения от угла падения волн на модели. Применим принцип Гюйгенса к выводу законов отражения волн.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15E0D2-21D5-4629-95C2-EAB2688E3E4E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Использование принципа Гюйгенса при математических построениях и дальнейших математических расчетах подтвердило правильность формулировки закона отражения света: угол отражения равен углу падения. Кроме того, оно подтвердило факт обратимости лучей и то, что падающий, отраженный лучи и перпендикуляр, проведенный к поверхности в точку падения луча лежат в одной плоскости.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465996-067F-49DC-9D4C-54C564CDED76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Следующим важным свойством света является преломление. Вспомним, в чем оно заключается.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7927BB-3FE8-4F3E-A715-B6EB355053AC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При переходе света из одной прозрачной среды в другую изменяется направление его распространения. Это явление и носит название преломления. Законы преломления света определяют взаимное расположение падающего луча, преломленного и перпендикуляра к поверхности раздела двух сред. Вспомним законы…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D355B0-86B8-4CD8-A12B-783976572F2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Законы преломления также можно вывести математически, используя принцип Гюйгенса. Вспомним, в чем он заключается.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76A484-89AB-486B-A784-7C7A04B035CC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Используя этот принцип можно показать зависимость угла преломления от угла падения волн на модели. Применим принцип Гюйгенса к выводу законов преломления  волн. Перейдём к выводу закона преломления.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30A04-C3BB-4C3F-BAC6-C38565A956A0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5C76-4A6A-4C86-A87C-05AE3AF97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1CA20-9153-4C84-B5F1-55EC01A4F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1AE4-A1EE-4043-8A67-47C91100E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A5B81-7310-4407-A181-9211EA989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клипа мультимедиа</a:t>
            </a:r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32976-A72A-4552-8ECC-CAAABE164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A0BC8-6889-4037-9C99-8D5890F2F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790A-3C0A-46DD-8343-9621AA90B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DE121-65DE-424D-900D-D61775EFD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10B4C-E0E8-453E-ABE1-6389E5501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2C7D-F0F2-4A5C-95DB-60B64BBF5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3F43-5E27-451C-9017-54DEC39F3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2D699-2F1E-4763-8F7B-7AC96F119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9E05F-5E04-4708-B4D8-95CD503CC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B4907-F0E8-434A-838A-622134064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4B91BA-B263-49B5-B1A8-61D2D98A8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jpeg"/><Relationship Id="rId5" Type="http://schemas.openxmlformats.org/officeDocument/2006/relationships/hyperlink" Target="&#1087;&#1088;&#1080;&#1083;&#1086;&#1078;&#1077;&#1085;&#1080;&#1077;_5.swf" TargetMode="External"/><Relationship Id="rId4" Type="http://schemas.openxmlformats.org/officeDocument/2006/relationships/hyperlink" Target="&#1087;&#1088;&#1080;&#1083;&#1086;&#1078;&#1077;&#1085;&#1080;&#1077;2/&#1087;&#1086;&#1083;&#1085;&#1086;&#1077;%20&#1086;&#1090;&#1088;&#1072;&#1078;&#1077;&#1085;&#1080;&#1077;.sw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8.jpeg"/><Relationship Id="rId7" Type="http://schemas.openxmlformats.org/officeDocument/2006/relationships/image" Target="../media/image3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7;&#1088;&#1080;&#1083;&#1086;&#1078;&#1077;&#1085;&#1080;&#1077;_6.swf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5;&#1094;&#1080;&#1087;%20&#1043;&#1102;&#1081;&#1075;&#1077;&#1085;&#1089;&#1072;.ex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&#1087;&#1088;&#1080;&#1083;&#1086;&#1078;&#1077;&#1085;&#1080;&#1077;_4.ex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%7b5C5E5C92-1F67-4077-A794-61E0ED3CDAC4%7d.sw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hyperlink" Target="&#1087;&#1088;&#1080;&#1083;&#1086;&#1078;&#1077;&#1085;&#1080;&#1077;_3.swf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5;&#1094;&#1080;&#1087;%20&#1043;&#1102;&#1081;&#1075;&#1077;&#1085;&#1089;&#1072;.ex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&#1087;&#1088;&#1080;&#1083;&#1086;&#1078;&#1077;&#1085;&#1080;&#1077;_4.ex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290638" y="1584325"/>
            <a:ext cx="6400800" cy="283368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закон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отражения света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>
            <a:stCxn id="7" idx="0"/>
            <a:endCxn id="7" idx="2"/>
          </p:cNvCxnSpPr>
          <p:nvPr/>
        </p:nvCxnSpPr>
        <p:spPr>
          <a:xfrm rot="16200000" flipH="1">
            <a:off x="2858294" y="4166394"/>
            <a:ext cx="727075" cy="344487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4089400" y="3743325"/>
            <a:ext cx="474663" cy="474663"/>
          </a:xfrm>
          <a:prstGeom prst="ellipse">
            <a:avLst/>
          </a:prstGeom>
          <a:noFill/>
          <a:ln w="95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260600" y="3173413"/>
            <a:ext cx="1590675" cy="159067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146425" y="3449638"/>
            <a:ext cx="1038225" cy="1039812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 useBgFill="1">
        <p:nvSpPr>
          <p:cNvPr id="29" name="Прямоугольник 28"/>
          <p:cNvSpPr/>
          <p:nvPr/>
        </p:nvSpPr>
        <p:spPr>
          <a:xfrm>
            <a:off x="1789113" y="2792413"/>
            <a:ext cx="3086100" cy="11525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6725" y="3971925"/>
            <a:ext cx="6069013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2533650" y="1230313"/>
            <a:ext cx="2181225" cy="1473200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2097881" y="1512094"/>
            <a:ext cx="2173288" cy="1466850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1653382" y="1818481"/>
            <a:ext cx="2173288" cy="1470025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1189037" y="2105026"/>
            <a:ext cx="2176463" cy="1471612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92" idx="3"/>
          </p:cNvCxnSpPr>
          <p:nvPr/>
        </p:nvCxnSpPr>
        <p:spPr>
          <a:xfrm flipV="1">
            <a:off x="1527175" y="703263"/>
            <a:ext cx="1525588" cy="1057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3416300" y="3694113"/>
            <a:ext cx="314325" cy="209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2936875" y="3951288"/>
            <a:ext cx="2025650" cy="962025"/>
          </a:xfrm>
          <a:prstGeom prst="straightConnector1">
            <a:avLst/>
          </a:prstGeom>
          <a:ln w="3810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3805238" y="3435350"/>
            <a:ext cx="623887" cy="398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93" idx="0"/>
          </p:cNvCxnSpPr>
          <p:nvPr/>
        </p:nvCxnSpPr>
        <p:spPr>
          <a:xfrm rot="16200000" flipH="1">
            <a:off x="4201320" y="3212306"/>
            <a:ext cx="919162" cy="58737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6200000" flipH="1">
            <a:off x="2443957" y="4582319"/>
            <a:ext cx="2292350" cy="1093787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10800000" flipV="1">
            <a:off x="2946400" y="3948113"/>
            <a:ext cx="2017713" cy="946150"/>
          </a:xfrm>
          <a:prstGeom prst="straightConnector1">
            <a:avLst/>
          </a:prstGeom>
          <a:ln w="3810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2795588" y="3914775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А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1200150" y="1368425"/>
            <a:ext cx="52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А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3170238" y="4718050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3752850" y="6011863"/>
            <a:ext cx="523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4232275" y="2689225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С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2528888" y="517525"/>
            <a:ext cx="52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С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4792663" y="3965575"/>
            <a:ext cx="323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</a:t>
            </a:r>
            <a:endParaRPr lang="ru-RU" sz="1800"/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6294438" y="4054475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N</a:t>
            </a:r>
            <a:endParaRPr lang="ru-RU" sz="1800"/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382588" y="4040188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M</a:t>
            </a:r>
            <a:endParaRPr lang="ru-RU" sz="1800"/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5700713" y="5229225"/>
            <a:ext cx="477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</a:t>
            </a:r>
            <a:r>
              <a:rPr lang="en-US" sz="1800" baseline="-25000"/>
              <a:t>1</a:t>
            </a:r>
            <a:endParaRPr lang="ru-RU" sz="1800"/>
          </a:p>
        </p:txBody>
      </p:sp>
      <p:cxnSp>
        <p:nvCxnSpPr>
          <p:cNvPr id="115" name="Прямая соединительная линия 114"/>
          <p:cNvCxnSpPr>
            <a:endCxn id="92" idx="3"/>
          </p:cNvCxnSpPr>
          <p:nvPr/>
        </p:nvCxnSpPr>
        <p:spPr>
          <a:xfrm flipV="1">
            <a:off x="1511300" y="703263"/>
            <a:ext cx="1541463" cy="1073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 rot="20074010">
            <a:off x="3138501" y="3568002"/>
            <a:ext cx="1715634" cy="804583"/>
          </a:xfrm>
          <a:prstGeom prst="rtTriangl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7" name="Прямая со стрелкой 56"/>
          <p:cNvCxnSpPr/>
          <p:nvPr/>
        </p:nvCxnSpPr>
        <p:spPr>
          <a:xfrm rot="16200000" flipH="1">
            <a:off x="3129756" y="4496595"/>
            <a:ext cx="2092325" cy="1008062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6200000" flipH="1">
            <a:off x="3839369" y="4444207"/>
            <a:ext cx="1844675" cy="884237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6200000" flipH="1">
            <a:off x="4563269" y="4358482"/>
            <a:ext cx="1597025" cy="769937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678657" y="3833019"/>
            <a:ext cx="4768850" cy="158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 Box 67"/>
          <p:cNvSpPr txBox="1">
            <a:spLocks noChangeArrowheads="1"/>
          </p:cNvSpPr>
          <p:nvPr/>
        </p:nvSpPr>
        <p:spPr bwMode="auto">
          <a:xfrm>
            <a:off x="487363" y="84137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cs typeface="Times New Roman" pitchFamily="18" charset="0"/>
              </a:rPr>
              <a:t>υ</a:t>
            </a:r>
            <a:r>
              <a:rPr lang="ru-RU" sz="3200" baseline="-25000">
                <a:cs typeface="Times New Roman" pitchFamily="18" charset="0"/>
              </a:rPr>
              <a:t>1</a:t>
            </a:r>
            <a:endParaRPr lang="el-GR" sz="3200">
              <a:cs typeface="Times New Roman" pitchFamily="18" charset="0"/>
            </a:endParaRPr>
          </a:p>
        </p:txBody>
      </p:sp>
      <p:sp>
        <p:nvSpPr>
          <p:cNvPr id="98" name="Text Box 69"/>
          <p:cNvSpPr txBox="1">
            <a:spLocks noChangeArrowheads="1"/>
          </p:cNvSpPr>
          <p:nvPr/>
        </p:nvSpPr>
        <p:spPr bwMode="auto">
          <a:xfrm>
            <a:off x="620713" y="54276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solidFill>
                  <a:srgbClr val="FF3300"/>
                </a:solidFill>
                <a:cs typeface="Times New Roman" pitchFamily="18" charset="0"/>
              </a:rPr>
              <a:t>υ</a:t>
            </a:r>
            <a:r>
              <a:rPr lang="ru-RU" sz="3200" baseline="-25000">
                <a:solidFill>
                  <a:srgbClr val="FF3300"/>
                </a:solidFill>
                <a:cs typeface="Times New Roman" pitchFamily="18" charset="0"/>
              </a:rPr>
              <a:t>2</a:t>
            </a:r>
            <a:endParaRPr lang="el-GR" sz="3200">
              <a:solidFill>
                <a:srgbClr val="FF3300"/>
              </a:solidFill>
              <a:cs typeface="Times New Roman" pitchFamily="18" charset="0"/>
            </a:endParaRPr>
          </a:p>
        </p:txBody>
      </p:sp>
      <p:graphicFrame>
        <p:nvGraphicFramePr>
          <p:cNvPr id="7232" name="Object 64"/>
          <p:cNvGraphicFramePr>
            <a:graphicFrameLocks noChangeAspect="1"/>
          </p:cNvGraphicFramePr>
          <p:nvPr/>
        </p:nvGraphicFramePr>
        <p:xfrm>
          <a:off x="5449888" y="866775"/>
          <a:ext cx="1419225" cy="446088"/>
        </p:xfrm>
        <a:graphic>
          <a:graphicData uri="http://schemas.openxmlformats.org/presentationml/2006/ole">
            <p:oleObj spid="_x0000_s3074" name="Формула" r:id="rId4" imgW="660240" imgH="215640" progId="Equation.3">
              <p:embed/>
            </p:oleObj>
          </a:graphicData>
        </a:graphic>
      </p:graphicFrame>
      <p:graphicFrame>
        <p:nvGraphicFramePr>
          <p:cNvPr id="7234" name="Object 66"/>
          <p:cNvGraphicFramePr>
            <a:graphicFrameLocks noChangeAspect="1"/>
          </p:cNvGraphicFramePr>
          <p:nvPr/>
        </p:nvGraphicFramePr>
        <p:xfrm>
          <a:off x="5467350" y="388938"/>
          <a:ext cx="1481138" cy="466725"/>
        </p:xfrm>
        <a:graphic>
          <a:graphicData uri="http://schemas.openxmlformats.org/presentationml/2006/ole">
            <p:oleObj spid="_x0000_s3075" name="Формула" r:id="rId5" imgW="660240" imgH="215640" progId="Equation.3">
              <p:embed/>
            </p:oleObj>
          </a:graphicData>
        </a:graphic>
      </p:graphicFrame>
      <p:sp>
        <p:nvSpPr>
          <p:cNvPr id="99" name="Text Box 59"/>
          <p:cNvSpPr txBox="1">
            <a:spLocks noChangeArrowheads="1"/>
          </p:cNvSpPr>
          <p:nvPr/>
        </p:nvSpPr>
        <p:spPr bwMode="auto">
          <a:xfrm>
            <a:off x="5916613" y="1323975"/>
            <a:ext cx="2405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Рассмотрим </a:t>
            </a:r>
            <a:r>
              <a:rPr lang="ru-RU">
                <a:cs typeface="Times New Roman" pitchFamily="18" charset="0"/>
              </a:rPr>
              <a:t>∆</a:t>
            </a:r>
            <a:r>
              <a:rPr lang="en-US">
                <a:cs typeface="Times New Roman" pitchFamily="18" charset="0"/>
              </a:rPr>
              <a:t>ADC</a:t>
            </a:r>
            <a:r>
              <a:rPr lang="ru-RU"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и  ∆</a:t>
            </a:r>
            <a:r>
              <a:rPr lang="en-US">
                <a:cs typeface="Times New Roman" pitchFamily="18" charset="0"/>
              </a:rPr>
              <a:t>ADB </a:t>
            </a:r>
            <a:endParaRPr lang="ru-RU">
              <a:cs typeface="Times New Roman" pitchFamily="18" charset="0"/>
            </a:endParaRPr>
          </a:p>
        </p:txBody>
      </p:sp>
      <p:sp>
        <p:nvSpPr>
          <p:cNvPr id="100" name="Прямоугольник 99"/>
          <p:cNvSpPr>
            <a:spLocks noChangeArrowheads="1"/>
          </p:cNvSpPr>
          <p:nvPr/>
        </p:nvSpPr>
        <p:spPr bwMode="auto">
          <a:xfrm>
            <a:off x="5410200" y="2098675"/>
            <a:ext cx="20732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Угол </a:t>
            </a:r>
            <a:r>
              <a:rPr lang="en-US"/>
              <a:t>DAC</a:t>
            </a:r>
            <a:r>
              <a:rPr lang="ru-RU"/>
              <a:t> = α</a:t>
            </a:r>
          </a:p>
          <a:p>
            <a:r>
              <a:rPr lang="ru-RU"/>
              <a:t>Угол A</a:t>
            </a:r>
            <a:r>
              <a:rPr lang="en-US"/>
              <a:t>DB</a:t>
            </a:r>
            <a:r>
              <a:rPr lang="ru-RU"/>
              <a:t> = β</a:t>
            </a:r>
          </a:p>
        </p:txBody>
      </p:sp>
      <p:sp>
        <p:nvSpPr>
          <p:cNvPr id="101" name="Прямоугольник 100"/>
          <p:cNvSpPr>
            <a:spLocks noChangeArrowheads="1"/>
          </p:cNvSpPr>
          <p:nvPr/>
        </p:nvSpPr>
        <p:spPr bwMode="auto">
          <a:xfrm>
            <a:off x="5807075" y="2814638"/>
            <a:ext cx="33369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(Углы со взаимно перпендикулярными сторонами)</a:t>
            </a:r>
          </a:p>
        </p:txBody>
      </p:sp>
      <p:sp>
        <p:nvSpPr>
          <p:cNvPr id="102" name="Правая фигурная скобка 101"/>
          <p:cNvSpPr/>
          <p:nvPr/>
        </p:nvSpPr>
        <p:spPr>
          <a:xfrm>
            <a:off x="7527925" y="2225675"/>
            <a:ext cx="457200" cy="70008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Дуга 102"/>
          <p:cNvSpPr/>
          <p:nvPr/>
        </p:nvSpPr>
        <p:spPr>
          <a:xfrm rot="18872931">
            <a:off x="1874043" y="2437607"/>
            <a:ext cx="1357313" cy="117475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Дуга 103"/>
          <p:cNvSpPr/>
          <p:nvPr/>
        </p:nvSpPr>
        <p:spPr>
          <a:xfrm rot="7280984">
            <a:off x="2743200" y="4876800"/>
            <a:ext cx="1357313" cy="117316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2438400" y="2438400"/>
            <a:ext cx="715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α</a:t>
            </a:r>
            <a:endParaRPr lang="ru-RU" sz="2800" dirty="0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3292475" y="5532438"/>
            <a:ext cx="7159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β</a:t>
            </a:r>
            <a:endParaRPr lang="ru-RU" sz="2800" dirty="0"/>
          </a:p>
        </p:txBody>
      </p:sp>
      <p:sp>
        <p:nvSpPr>
          <p:cNvPr id="8" name="Прямоугольный треугольник 7"/>
          <p:cNvSpPr/>
          <p:nvPr/>
        </p:nvSpPr>
        <p:spPr>
          <a:xfrm rot="8794379">
            <a:off x="3163888" y="3429000"/>
            <a:ext cx="1630362" cy="1036638"/>
          </a:xfrm>
          <a:prstGeom prst="rtTriangl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8" name="AutoShape 73"/>
          <p:cNvSpPr>
            <a:spLocks noChangeArrowheads="1"/>
          </p:cNvSpPr>
          <p:nvPr/>
        </p:nvSpPr>
        <p:spPr bwMode="auto">
          <a:xfrm flipV="1">
            <a:off x="7939088" y="3754438"/>
            <a:ext cx="665162" cy="222250"/>
          </a:xfrm>
          <a:prstGeom prst="rightArrow">
            <a:avLst>
              <a:gd name="adj1" fmla="val 50000"/>
              <a:gd name="adj2" fmla="val 1252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228" name="Object 60"/>
          <p:cNvGraphicFramePr>
            <a:graphicFrameLocks noChangeAspect="1"/>
          </p:cNvGraphicFramePr>
          <p:nvPr/>
        </p:nvGraphicFramePr>
        <p:xfrm>
          <a:off x="7083425" y="4103688"/>
          <a:ext cx="1423988" cy="735012"/>
        </p:xfrm>
        <a:graphic>
          <a:graphicData uri="http://schemas.openxmlformats.org/presentationml/2006/ole">
            <p:oleObj spid="_x0000_s3076" name="Формула" r:id="rId6" imgW="749160" imgH="393480" progId="Equation.3">
              <p:embed/>
            </p:oleObj>
          </a:graphicData>
        </a:graphic>
      </p:graphicFrame>
      <p:graphicFrame>
        <p:nvGraphicFramePr>
          <p:cNvPr id="7229" name="Object 61"/>
          <p:cNvGraphicFramePr>
            <a:graphicFrameLocks noChangeAspect="1"/>
          </p:cNvGraphicFramePr>
          <p:nvPr/>
        </p:nvGraphicFramePr>
        <p:xfrm>
          <a:off x="7123113" y="4860925"/>
          <a:ext cx="1390650" cy="763588"/>
        </p:xfrm>
        <a:graphic>
          <a:graphicData uri="http://schemas.openxmlformats.org/presentationml/2006/ole">
            <p:oleObj spid="_x0000_s3077" name="Формула" r:id="rId7" imgW="749160" imgH="419040" progId="Equation.3">
              <p:embed/>
            </p:oleObj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918200" y="5718175"/>
          <a:ext cx="2879725" cy="927100"/>
        </p:xfrm>
        <a:graphic>
          <a:graphicData uri="http://schemas.openxmlformats.org/presentationml/2006/ole">
            <p:oleObj spid="_x0000_s3078" name="Формула" r:id="rId8" imgW="1320480" imgH="431640" progId="Equation.3">
              <p:embed/>
            </p:oleObj>
          </a:graphicData>
        </a:graphic>
      </p:graphicFrame>
      <p:sp>
        <p:nvSpPr>
          <p:cNvPr id="53" name="Дуга 52"/>
          <p:cNvSpPr/>
          <p:nvPr/>
        </p:nvSpPr>
        <p:spPr>
          <a:xfrm>
            <a:off x="3207658" y="3643085"/>
            <a:ext cx="566057" cy="508000"/>
          </a:xfrm>
          <a:prstGeom prst="arc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уга 54"/>
          <p:cNvSpPr/>
          <p:nvPr/>
        </p:nvSpPr>
        <p:spPr>
          <a:xfrm rot="13617146">
            <a:off x="3962398" y="3933370"/>
            <a:ext cx="566057" cy="508000"/>
          </a:xfrm>
          <a:prstGeom prst="arc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367313" y="3526972"/>
            <a:ext cx="715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α</a:t>
            </a:r>
            <a:endParaRPr lang="ru-RU" sz="2800" dirty="0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974644" y="3892325"/>
            <a:ext cx="7159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β</a:t>
            </a:r>
            <a:endParaRPr lang="ru-RU" sz="2800" dirty="0"/>
          </a:p>
        </p:txBody>
      </p:sp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16285 0.32269 " pathEditMode="relative" ptsTypes="AA">
                                      <p:cBhvr>
                                        <p:cTn id="4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00"/>
                            </p:stCondLst>
                            <p:childTnLst>
                              <p:par>
                                <p:cTn id="1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300"/>
                            </p:stCondLst>
                            <p:childTnLst>
                              <p:par>
                                <p:cTn id="1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28" grpId="0" animBg="1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107" grpId="0"/>
      <p:bldP spid="97" grpId="0"/>
      <p:bldP spid="98" grpId="0"/>
      <p:bldP spid="99" grpId="0"/>
      <p:bldP spid="102" grpId="0" animBg="1"/>
      <p:bldP spid="103" grpId="0" animBg="1"/>
      <p:bldP spid="104" grpId="0" animBg="1"/>
      <p:bldP spid="105" grpId="0"/>
      <p:bldP spid="106" grpId="0"/>
      <p:bldP spid="8" grpId="0" animBg="1"/>
      <p:bldP spid="108" grpId="0" animBg="1"/>
      <p:bldP spid="53" grpId="0" animBg="1"/>
      <p:bldP spid="55" grpId="0" animBg="1"/>
      <p:bldP spid="56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2"/>
          <p:cNvGrpSpPr>
            <a:grpSpLocks/>
          </p:cNvGrpSpPr>
          <p:nvPr/>
        </p:nvGrpSpPr>
        <p:grpSpPr bwMode="auto">
          <a:xfrm>
            <a:off x="382588" y="517525"/>
            <a:ext cx="6235700" cy="5862638"/>
            <a:chOff x="382588" y="517525"/>
            <a:chExt cx="6235700" cy="5862638"/>
          </a:xfrm>
        </p:grpSpPr>
        <p:cxnSp>
          <p:nvCxnSpPr>
            <p:cNvPr id="52" name="Прямая со стрелкой 51"/>
            <p:cNvCxnSpPr>
              <a:stCxn id="7" idx="0"/>
              <a:endCxn id="7" idx="2"/>
            </p:cNvCxnSpPr>
            <p:nvPr/>
          </p:nvCxnSpPr>
          <p:spPr>
            <a:xfrm rot="16200000" flipH="1">
              <a:off x="2858294" y="4166394"/>
              <a:ext cx="727075" cy="344487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0"/>
            <p:cNvSpPr/>
            <p:nvPr/>
          </p:nvSpPr>
          <p:spPr>
            <a:xfrm>
              <a:off x="4089400" y="3743325"/>
              <a:ext cx="474663" cy="474663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260600" y="3173413"/>
              <a:ext cx="1590675" cy="1590675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146425" y="3449638"/>
              <a:ext cx="1038225" cy="103981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 useBgFill="1">
          <p:nvSpPr>
            <p:cNvPr id="29" name="Прямоугольник 28"/>
            <p:cNvSpPr/>
            <p:nvPr/>
          </p:nvSpPr>
          <p:spPr>
            <a:xfrm>
              <a:off x="1789113" y="2792413"/>
              <a:ext cx="3086100" cy="11525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466725" y="3971925"/>
              <a:ext cx="6069013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6200000" flipV="1">
              <a:off x="2533650" y="1230313"/>
              <a:ext cx="2181225" cy="1473200"/>
            </a:xfrm>
            <a:prstGeom prst="line">
              <a:avLst/>
            </a:prstGeom>
            <a:ln>
              <a:headEnd type="stealth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V="1">
              <a:off x="2097881" y="1512094"/>
              <a:ext cx="2173288" cy="1466850"/>
            </a:xfrm>
            <a:prstGeom prst="line">
              <a:avLst/>
            </a:prstGeom>
            <a:ln>
              <a:headEnd type="stealth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V="1">
              <a:off x="1653382" y="1818481"/>
              <a:ext cx="2173288" cy="1470025"/>
            </a:xfrm>
            <a:prstGeom prst="line">
              <a:avLst/>
            </a:prstGeom>
            <a:ln>
              <a:headEnd type="stealth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1189037" y="2105026"/>
              <a:ext cx="2176463" cy="1471612"/>
            </a:xfrm>
            <a:prstGeom prst="line">
              <a:avLst/>
            </a:prstGeom>
            <a:ln>
              <a:headEnd type="stealth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endCxn id="4132" idx="3"/>
            </p:cNvCxnSpPr>
            <p:nvPr/>
          </p:nvCxnSpPr>
          <p:spPr>
            <a:xfrm flipV="1">
              <a:off x="1527175" y="703263"/>
              <a:ext cx="1525588" cy="1057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rot="16200000" flipH="1">
              <a:off x="3416300" y="3694113"/>
              <a:ext cx="314325" cy="2095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rot="10800000" flipV="1">
              <a:off x="2936875" y="3951288"/>
              <a:ext cx="2025650" cy="962025"/>
            </a:xfrm>
            <a:prstGeom prst="straightConnector1">
              <a:avLst/>
            </a:prstGeom>
            <a:ln w="38100">
              <a:solidFill>
                <a:srgbClr val="FF33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rot="16200000" flipH="1">
              <a:off x="3805238" y="3435350"/>
              <a:ext cx="623887" cy="3984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>
              <a:endCxn id="4133" idx="0"/>
            </p:cNvCxnSpPr>
            <p:nvPr/>
          </p:nvCxnSpPr>
          <p:spPr>
            <a:xfrm rot="16200000" flipH="1">
              <a:off x="4201320" y="3212306"/>
              <a:ext cx="919162" cy="587375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 rot="16200000" flipH="1">
              <a:off x="2443957" y="4582319"/>
              <a:ext cx="2292350" cy="1093787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 rot="10800000" flipV="1">
              <a:off x="2946400" y="3948113"/>
              <a:ext cx="2017713" cy="946150"/>
            </a:xfrm>
            <a:prstGeom prst="straightConnector1">
              <a:avLst/>
            </a:prstGeom>
            <a:ln w="38100">
              <a:solidFill>
                <a:srgbClr val="FF33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7" name="TextBox 86"/>
            <p:cNvSpPr txBox="1">
              <a:spLocks noChangeArrowheads="1"/>
            </p:cNvSpPr>
            <p:nvPr/>
          </p:nvSpPr>
          <p:spPr bwMode="auto">
            <a:xfrm>
              <a:off x="2795588" y="3914775"/>
              <a:ext cx="3238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А</a:t>
              </a:r>
            </a:p>
          </p:txBody>
        </p:sp>
        <p:sp>
          <p:nvSpPr>
            <p:cNvPr id="4128" name="TextBox 87"/>
            <p:cNvSpPr txBox="1">
              <a:spLocks noChangeArrowheads="1"/>
            </p:cNvSpPr>
            <p:nvPr/>
          </p:nvSpPr>
          <p:spPr bwMode="auto">
            <a:xfrm>
              <a:off x="1200150" y="1368425"/>
              <a:ext cx="523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А</a:t>
              </a:r>
              <a:r>
                <a:rPr lang="ru-RU" sz="1800" baseline="-25000"/>
                <a:t>1</a:t>
              </a:r>
              <a:endParaRPr lang="ru-RU" sz="1800"/>
            </a:p>
          </p:txBody>
        </p:sp>
        <p:sp>
          <p:nvSpPr>
            <p:cNvPr id="4129" name="TextBox 88"/>
            <p:cNvSpPr txBox="1">
              <a:spLocks noChangeArrowheads="1"/>
            </p:cNvSpPr>
            <p:nvPr/>
          </p:nvSpPr>
          <p:spPr bwMode="auto">
            <a:xfrm>
              <a:off x="3170238" y="4718050"/>
              <a:ext cx="3238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В</a:t>
              </a:r>
            </a:p>
          </p:txBody>
        </p:sp>
        <p:sp>
          <p:nvSpPr>
            <p:cNvPr id="4130" name="TextBox 89"/>
            <p:cNvSpPr txBox="1">
              <a:spLocks noChangeArrowheads="1"/>
            </p:cNvSpPr>
            <p:nvPr/>
          </p:nvSpPr>
          <p:spPr bwMode="auto">
            <a:xfrm>
              <a:off x="3752850" y="6011863"/>
              <a:ext cx="5238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В</a:t>
              </a:r>
              <a:r>
                <a:rPr lang="ru-RU" sz="1800" baseline="-25000"/>
                <a:t>1</a:t>
              </a:r>
              <a:endParaRPr lang="ru-RU" sz="1800"/>
            </a:p>
          </p:txBody>
        </p:sp>
        <p:sp>
          <p:nvSpPr>
            <p:cNvPr id="4131" name="TextBox 90"/>
            <p:cNvSpPr txBox="1">
              <a:spLocks noChangeArrowheads="1"/>
            </p:cNvSpPr>
            <p:nvPr/>
          </p:nvSpPr>
          <p:spPr bwMode="auto">
            <a:xfrm>
              <a:off x="4232275" y="2689225"/>
              <a:ext cx="3238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С</a:t>
              </a:r>
            </a:p>
          </p:txBody>
        </p:sp>
        <p:sp>
          <p:nvSpPr>
            <p:cNvPr id="4132" name="TextBox 91"/>
            <p:cNvSpPr txBox="1">
              <a:spLocks noChangeArrowheads="1"/>
            </p:cNvSpPr>
            <p:nvPr/>
          </p:nvSpPr>
          <p:spPr bwMode="auto">
            <a:xfrm>
              <a:off x="2528888" y="517525"/>
              <a:ext cx="523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С</a:t>
              </a:r>
              <a:r>
                <a:rPr lang="ru-RU" sz="1800" baseline="-25000"/>
                <a:t>1</a:t>
              </a:r>
              <a:endParaRPr lang="ru-RU" sz="1800"/>
            </a:p>
          </p:txBody>
        </p:sp>
        <p:sp>
          <p:nvSpPr>
            <p:cNvPr id="4133" name="TextBox 92"/>
            <p:cNvSpPr txBox="1">
              <a:spLocks noChangeArrowheads="1"/>
            </p:cNvSpPr>
            <p:nvPr/>
          </p:nvSpPr>
          <p:spPr bwMode="auto">
            <a:xfrm>
              <a:off x="4792663" y="3965575"/>
              <a:ext cx="32385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D</a:t>
              </a:r>
              <a:endParaRPr lang="ru-RU" sz="1800"/>
            </a:p>
          </p:txBody>
        </p:sp>
        <p:sp>
          <p:nvSpPr>
            <p:cNvPr id="4134" name="TextBox 93"/>
            <p:cNvSpPr txBox="1">
              <a:spLocks noChangeArrowheads="1"/>
            </p:cNvSpPr>
            <p:nvPr/>
          </p:nvSpPr>
          <p:spPr bwMode="auto">
            <a:xfrm>
              <a:off x="6294438" y="4054475"/>
              <a:ext cx="3238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N</a:t>
              </a:r>
              <a:endParaRPr lang="ru-RU" sz="1800"/>
            </a:p>
          </p:txBody>
        </p:sp>
        <p:sp>
          <p:nvSpPr>
            <p:cNvPr id="4135" name="TextBox 94"/>
            <p:cNvSpPr txBox="1">
              <a:spLocks noChangeArrowheads="1"/>
            </p:cNvSpPr>
            <p:nvPr/>
          </p:nvSpPr>
          <p:spPr bwMode="auto">
            <a:xfrm>
              <a:off x="382588" y="4040188"/>
              <a:ext cx="3238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M</a:t>
              </a:r>
              <a:endParaRPr lang="ru-RU" sz="1800"/>
            </a:p>
          </p:txBody>
        </p:sp>
        <p:sp>
          <p:nvSpPr>
            <p:cNvPr id="4136" name="TextBox 106"/>
            <p:cNvSpPr txBox="1">
              <a:spLocks noChangeArrowheads="1"/>
            </p:cNvSpPr>
            <p:nvPr/>
          </p:nvSpPr>
          <p:spPr bwMode="auto">
            <a:xfrm>
              <a:off x="5700713" y="5229225"/>
              <a:ext cx="4778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D</a:t>
              </a:r>
              <a:r>
                <a:rPr lang="en-US" sz="1800" baseline="-25000"/>
                <a:t>1</a:t>
              </a:r>
              <a:endParaRPr lang="ru-RU" sz="1800"/>
            </a:p>
          </p:txBody>
        </p:sp>
        <p:cxnSp>
          <p:nvCxnSpPr>
            <p:cNvPr id="115" name="Прямая соединительная линия 114"/>
            <p:cNvCxnSpPr>
              <a:endCxn id="4132" idx="3"/>
            </p:cNvCxnSpPr>
            <p:nvPr/>
          </p:nvCxnSpPr>
          <p:spPr>
            <a:xfrm flipV="1">
              <a:off x="1511300" y="703263"/>
              <a:ext cx="1541463" cy="10731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ый треугольник 6"/>
            <p:cNvSpPr/>
            <p:nvPr/>
          </p:nvSpPr>
          <p:spPr>
            <a:xfrm rot="20074010">
              <a:off x="3138501" y="3568002"/>
              <a:ext cx="1715634" cy="804583"/>
            </a:xfrm>
            <a:prstGeom prst="rtTriangle">
              <a:avLst/>
            </a:pr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57" name="Прямая со стрелкой 56"/>
            <p:cNvCxnSpPr/>
            <p:nvPr/>
          </p:nvCxnSpPr>
          <p:spPr>
            <a:xfrm rot="16200000" flipH="1">
              <a:off x="3129756" y="4496595"/>
              <a:ext cx="2092325" cy="1008062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 rot="16200000" flipH="1">
              <a:off x="3839369" y="4444207"/>
              <a:ext cx="1844675" cy="884237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 rot="16200000" flipH="1">
              <a:off x="4563269" y="4358482"/>
              <a:ext cx="1597025" cy="769937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5400000">
              <a:off x="678657" y="3833019"/>
              <a:ext cx="4768850" cy="1587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43" name="Text Box 67"/>
            <p:cNvSpPr txBox="1">
              <a:spLocks noChangeArrowheads="1"/>
            </p:cNvSpPr>
            <p:nvPr/>
          </p:nvSpPr>
          <p:spPr bwMode="auto">
            <a:xfrm>
              <a:off x="487363" y="841375"/>
              <a:ext cx="6921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>
                  <a:cs typeface="Times New Roman" pitchFamily="18" charset="0"/>
                </a:rPr>
                <a:t>υ</a:t>
              </a:r>
              <a:r>
                <a:rPr lang="ru-RU" sz="3200" baseline="-25000">
                  <a:cs typeface="Times New Roman" pitchFamily="18" charset="0"/>
                </a:rPr>
                <a:t>1</a:t>
              </a:r>
              <a:endParaRPr lang="el-GR" sz="3200">
                <a:cs typeface="Times New Roman" pitchFamily="18" charset="0"/>
              </a:endParaRPr>
            </a:p>
          </p:txBody>
        </p:sp>
        <p:sp>
          <p:nvSpPr>
            <p:cNvPr id="4144" name="Text Box 69"/>
            <p:cNvSpPr txBox="1">
              <a:spLocks noChangeArrowheads="1"/>
            </p:cNvSpPr>
            <p:nvPr/>
          </p:nvSpPr>
          <p:spPr bwMode="auto">
            <a:xfrm>
              <a:off x="620713" y="5427663"/>
              <a:ext cx="69215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>
                  <a:solidFill>
                    <a:srgbClr val="FF3300"/>
                  </a:solidFill>
                  <a:cs typeface="Times New Roman" pitchFamily="18" charset="0"/>
                </a:rPr>
                <a:t>υ</a:t>
              </a:r>
              <a:r>
                <a:rPr lang="ru-RU" sz="3200" baseline="-25000">
                  <a:solidFill>
                    <a:srgbClr val="FF3300"/>
                  </a:solidFill>
                  <a:cs typeface="Times New Roman" pitchFamily="18" charset="0"/>
                </a:rPr>
                <a:t>2</a:t>
              </a:r>
              <a:endParaRPr lang="el-GR" sz="3200">
                <a:solidFill>
                  <a:srgbClr val="FF3300"/>
                </a:solidFill>
                <a:cs typeface="Times New Roman" pitchFamily="18" charset="0"/>
              </a:endParaRPr>
            </a:p>
          </p:txBody>
        </p:sp>
        <p:sp>
          <p:nvSpPr>
            <p:cNvPr id="103" name="Дуга 102"/>
            <p:cNvSpPr/>
            <p:nvPr/>
          </p:nvSpPr>
          <p:spPr>
            <a:xfrm rot="18872931">
              <a:off x="1874043" y="2437607"/>
              <a:ext cx="1357313" cy="117475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4" name="Дуга 103"/>
            <p:cNvSpPr/>
            <p:nvPr/>
          </p:nvSpPr>
          <p:spPr>
            <a:xfrm rot="7280984">
              <a:off x="2743200" y="4876800"/>
              <a:ext cx="1357313" cy="1173163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47" name="TextBox 104"/>
            <p:cNvSpPr txBox="1">
              <a:spLocks noChangeArrowheads="1"/>
            </p:cNvSpPr>
            <p:nvPr/>
          </p:nvSpPr>
          <p:spPr bwMode="auto">
            <a:xfrm>
              <a:off x="2438400" y="2438400"/>
              <a:ext cx="71596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800">
                  <a:cs typeface="Times New Roman" pitchFamily="18" charset="0"/>
                </a:rPr>
                <a:t>α</a:t>
              </a:r>
              <a:endParaRPr lang="ru-RU" sz="2800"/>
            </a:p>
          </p:txBody>
        </p:sp>
        <p:sp>
          <p:nvSpPr>
            <p:cNvPr id="4148" name="TextBox 105"/>
            <p:cNvSpPr txBox="1">
              <a:spLocks noChangeArrowheads="1"/>
            </p:cNvSpPr>
            <p:nvPr/>
          </p:nvSpPr>
          <p:spPr bwMode="auto">
            <a:xfrm>
              <a:off x="3292475" y="5532438"/>
              <a:ext cx="715963" cy="522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800">
                  <a:cs typeface="Times New Roman" pitchFamily="18" charset="0"/>
                </a:rPr>
                <a:t>β</a:t>
              </a:r>
              <a:endParaRPr lang="ru-RU" sz="2800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8794379">
              <a:off x="3163888" y="3429000"/>
              <a:ext cx="1630362" cy="1036638"/>
            </a:xfrm>
            <a:prstGeom prst="rtTriangle">
              <a:avLst/>
            </a:prstGeom>
            <a:noFill/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" name="Группа 54"/>
          <p:cNvGrpSpPr>
            <a:grpSpLocks/>
          </p:cNvGrpSpPr>
          <p:nvPr/>
        </p:nvGrpSpPr>
        <p:grpSpPr bwMode="auto">
          <a:xfrm>
            <a:off x="5410200" y="388938"/>
            <a:ext cx="3733800" cy="5235575"/>
            <a:chOff x="5410200" y="388938"/>
            <a:chExt cx="3733800" cy="5235154"/>
          </a:xfrm>
        </p:grpSpPr>
        <p:graphicFrame>
          <p:nvGraphicFramePr>
            <p:cNvPr id="7232" name="Object 64"/>
            <p:cNvGraphicFramePr>
              <a:graphicFrameLocks noChangeAspect="1"/>
            </p:cNvGraphicFramePr>
            <p:nvPr/>
          </p:nvGraphicFramePr>
          <p:xfrm>
            <a:off x="5449888" y="865553"/>
            <a:ext cx="1419225" cy="446133"/>
          </p:xfrm>
          <a:graphic>
            <a:graphicData uri="http://schemas.openxmlformats.org/presentationml/2006/ole">
              <p:oleObj spid="_x0000_s4099" name="Формула" r:id="rId4" imgW="660240" imgH="215640" progId="Equation.3">
                <p:embed/>
              </p:oleObj>
            </a:graphicData>
          </a:graphic>
        </p:graphicFrame>
        <p:graphicFrame>
          <p:nvGraphicFramePr>
            <p:cNvPr id="7234" name="Object 66"/>
            <p:cNvGraphicFramePr>
              <a:graphicFrameLocks noChangeAspect="1"/>
            </p:cNvGraphicFramePr>
            <p:nvPr/>
          </p:nvGraphicFramePr>
          <p:xfrm>
            <a:off x="5467350" y="388938"/>
            <a:ext cx="1481138" cy="466725"/>
          </p:xfrm>
          <a:graphic>
            <a:graphicData uri="http://schemas.openxmlformats.org/presentationml/2006/ole">
              <p:oleObj spid="_x0000_s4100" name="Формула" r:id="rId5" imgW="660240" imgH="215640" progId="Equation.3">
                <p:embed/>
              </p:oleObj>
            </a:graphicData>
          </a:graphic>
        </p:graphicFrame>
        <p:sp>
          <p:nvSpPr>
            <p:cNvPr id="4105" name="Text Box 59"/>
            <p:cNvSpPr txBox="1">
              <a:spLocks noChangeArrowheads="1"/>
            </p:cNvSpPr>
            <p:nvPr/>
          </p:nvSpPr>
          <p:spPr bwMode="auto">
            <a:xfrm>
              <a:off x="5916930" y="1323118"/>
              <a:ext cx="240506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Рассмотрим </a:t>
              </a:r>
              <a:r>
                <a:rPr lang="ru-RU">
                  <a:cs typeface="Times New Roman" pitchFamily="18" charset="0"/>
                </a:rPr>
                <a:t>∆</a:t>
              </a:r>
              <a:r>
                <a:rPr lang="en-US">
                  <a:cs typeface="Times New Roman" pitchFamily="18" charset="0"/>
                </a:rPr>
                <a:t>ADC</a:t>
              </a:r>
              <a:r>
                <a:rPr lang="ru-RU">
                  <a:cs typeface="Times New Roman" pitchFamily="18" charset="0"/>
                </a:rPr>
                <a:t> </a:t>
              </a:r>
              <a:r>
                <a:rPr lang="en-US">
                  <a:cs typeface="Times New Roman" pitchFamily="18" charset="0"/>
                </a:rPr>
                <a:t> </a:t>
              </a:r>
              <a:r>
                <a:rPr lang="ru-RU">
                  <a:cs typeface="Times New Roman" pitchFamily="18" charset="0"/>
                </a:rPr>
                <a:t>и  ∆</a:t>
              </a:r>
              <a:r>
                <a:rPr lang="en-US">
                  <a:cs typeface="Times New Roman" pitchFamily="18" charset="0"/>
                </a:rPr>
                <a:t>ADB </a:t>
              </a:r>
              <a:endParaRPr lang="ru-RU">
                <a:cs typeface="Times New Roman" pitchFamily="18" charset="0"/>
              </a:endParaRPr>
            </a:p>
          </p:txBody>
        </p:sp>
        <p:sp>
          <p:nvSpPr>
            <p:cNvPr id="4106" name="Прямоугольник 99"/>
            <p:cNvSpPr>
              <a:spLocks noChangeArrowheads="1"/>
            </p:cNvSpPr>
            <p:nvPr/>
          </p:nvSpPr>
          <p:spPr bwMode="auto">
            <a:xfrm>
              <a:off x="5410200" y="2098213"/>
              <a:ext cx="2073275" cy="831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Угол </a:t>
              </a:r>
              <a:r>
                <a:rPr lang="en-US"/>
                <a:t>DAC</a:t>
              </a:r>
              <a:r>
                <a:rPr lang="ru-RU"/>
                <a:t> = α</a:t>
              </a:r>
            </a:p>
            <a:p>
              <a:r>
                <a:rPr lang="ru-RU"/>
                <a:t>Угол A</a:t>
              </a:r>
              <a:r>
                <a:rPr lang="en-US"/>
                <a:t>DB</a:t>
              </a:r>
              <a:r>
                <a:rPr lang="ru-RU"/>
                <a:t> = β</a:t>
              </a:r>
            </a:p>
          </p:txBody>
        </p:sp>
        <p:sp>
          <p:nvSpPr>
            <p:cNvPr id="4107" name="Прямоугольник 100"/>
            <p:cNvSpPr>
              <a:spLocks noChangeArrowheads="1"/>
            </p:cNvSpPr>
            <p:nvPr/>
          </p:nvSpPr>
          <p:spPr bwMode="auto">
            <a:xfrm>
              <a:off x="5807075" y="2814249"/>
              <a:ext cx="3336925" cy="120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(Углы со взаимно перпендикулярными сторонами)</a:t>
              </a:r>
            </a:p>
          </p:txBody>
        </p:sp>
        <p:sp>
          <p:nvSpPr>
            <p:cNvPr id="102" name="Правая фигурная скобка 101"/>
            <p:cNvSpPr/>
            <p:nvPr/>
          </p:nvSpPr>
          <p:spPr bwMode="auto">
            <a:xfrm>
              <a:off x="7527925" y="2223940"/>
              <a:ext cx="457200" cy="70003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09" name="AutoShape 73"/>
            <p:cNvSpPr>
              <a:spLocks noChangeArrowheads="1"/>
            </p:cNvSpPr>
            <p:nvPr/>
          </p:nvSpPr>
          <p:spPr bwMode="auto">
            <a:xfrm flipV="1">
              <a:off x="7939492" y="3753964"/>
              <a:ext cx="664181" cy="222020"/>
            </a:xfrm>
            <a:prstGeom prst="rightArrow">
              <a:avLst>
                <a:gd name="adj1" fmla="val 50000"/>
                <a:gd name="adj2" fmla="val 12524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7228" name="Object 60"/>
            <p:cNvGraphicFramePr>
              <a:graphicFrameLocks noChangeAspect="1"/>
            </p:cNvGraphicFramePr>
            <p:nvPr/>
          </p:nvGraphicFramePr>
          <p:xfrm>
            <a:off x="7083425" y="4104209"/>
            <a:ext cx="1423988" cy="735088"/>
          </p:xfrm>
          <a:graphic>
            <a:graphicData uri="http://schemas.openxmlformats.org/presentationml/2006/ole">
              <p:oleObj spid="_x0000_s4101" name="Формула" r:id="rId6" imgW="749160" imgH="393480" progId="Equation.3">
                <p:embed/>
              </p:oleObj>
            </a:graphicData>
          </a:graphic>
        </p:graphicFrame>
        <p:graphicFrame>
          <p:nvGraphicFramePr>
            <p:cNvPr id="7229" name="Object 61"/>
            <p:cNvGraphicFramePr>
              <a:graphicFrameLocks noChangeAspect="1"/>
            </p:cNvGraphicFramePr>
            <p:nvPr/>
          </p:nvGraphicFramePr>
          <p:xfrm>
            <a:off x="7122679" y="4860427"/>
            <a:ext cx="1390650" cy="763665"/>
          </p:xfrm>
          <a:graphic>
            <a:graphicData uri="http://schemas.openxmlformats.org/presentationml/2006/ole">
              <p:oleObj spid="_x0000_s4102" name="Формула" r:id="rId7" imgW="749160" imgH="419040" progId="Equation.3">
                <p:embed/>
              </p:oleObj>
            </a:graphicData>
          </a:graphic>
        </p:graphicFrame>
      </p:grp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918200" y="5718175"/>
          <a:ext cx="2879725" cy="927100"/>
        </p:xfrm>
        <a:graphic>
          <a:graphicData uri="http://schemas.openxmlformats.org/presentationml/2006/ole">
            <p:oleObj spid="_x0000_s4098" name="Формула" r:id="rId8" imgW="1320480" imgH="431640" progId="Equation.3">
              <p:embed/>
            </p:oleObj>
          </a:graphicData>
        </a:graphic>
      </p:graphicFrame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17919E-6 L -0.32691 -0.7410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-3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928938" y="623888"/>
          <a:ext cx="2879725" cy="927100"/>
        </p:xfrm>
        <a:graphic>
          <a:graphicData uri="http://schemas.openxmlformats.org/presentationml/2006/ole">
            <p:oleObj spid="_x0000_s5122" name="Формула" r:id="rId4" imgW="1320480" imgH="431640" progId="Equation.3">
              <p:embed/>
            </p:oleObj>
          </a:graphicData>
        </a:graphic>
      </p:graphicFrame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579438" y="1474788"/>
            <a:ext cx="2994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При переходе луча из менее плотной среды в более плотную</a:t>
            </a: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1628775" y="4116388"/>
            <a:ext cx="1533525" cy="13430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Line 14"/>
          <p:cNvSpPr>
            <a:spLocks noChangeShapeType="1"/>
          </p:cNvSpPr>
          <p:nvPr/>
        </p:nvSpPr>
        <p:spPr bwMode="auto">
          <a:xfrm>
            <a:off x="2393950" y="2671763"/>
            <a:ext cx="0" cy="25955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 rot="-452670">
            <a:off x="1571625" y="2670175"/>
            <a:ext cx="738188" cy="14890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" name="Line 16"/>
          <p:cNvSpPr>
            <a:spLocks noChangeShapeType="1"/>
          </p:cNvSpPr>
          <p:nvPr/>
        </p:nvSpPr>
        <p:spPr bwMode="auto">
          <a:xfrm>
            <a:off x="2395538" y="4116388"/>
            <a:ext cx="354012" cy="11366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5" name="Arc 17"/>
          <p:cNvSpPr>
            <a:spLocks/>
          </p:cNvSpPr>
          <p:nvPr/>
        </p:nvSpPr>
        <p:spPr bwMode="auto">
          <a:xfrm flipH="1">
            <a:off x="1643063" y="2744788"/>
            <a:ext cx="722312" cy="2508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" name="Arc 18"/>
          <p:cNvSpPr>
            <a:spLocks/>
          </p:cNvSpPr>
          <p:nvPr/>
        </p:nvSpPr>
        <p:spPr bwMode="auto">
          <a:xfrm flipV="1">
            <a:off x="2381250" y="4972050"/>
            <a:ext cx="279400" cy="88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1847850" y="2673350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cs typeface="Times New Roman" pitchFamily="18" charset="0"/>
              </a:rPr>
              <a:t>α</a:t>
            </a:r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2365375" y="50307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β</a:t>
            </a: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1023938" y="4502150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2</a:t>
            </a:r>
            <a:endParaRPr lang="el-GR">
              <a:cs typeface="Times New Roman" pitchFamily="18" charset="0"/>
            </a:endParaRPr>
          </a:p>
        </p:txBody>
      </p:sp>
      <p:sp>
        <p:nvSpPr>
          <p:cNvPr id="70" name="Text Box 22"/>
          <p:cNvSpPr txBox="1">
            <a:spLocks noChangeArrowheads="1"/>
          </p:cNvSpPr>
          <p:nvPr/>
        </p:nvSpPr>
        <p:spPr bwMode="auto">
          <a:xfrm>
            <a:off x="1009650" y="3440113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1</a:t>
            </a:r>
            <a:endParaRPr lang="el-GR">
              <a:cs typeface="Times New Roman" pitchFamily="18" charset="0"/>
            </a:endParaRPr>
          </a:p>
        </p:txBody>
      </p:sp>
      <p:graphicFrame>
        <p:nvGraphicFramePr>
          <p:cNvPr id="71" name="Object 12"/>
          <p:cNvGraphicFramePr>
            <a:graphicFrameLocks noChangeAspect="1"/>
          </p:cNvGraphicFramePr>
          <p:nvPr/>
        </p:nvGraphicFramePr>
        <p:xfrm>
          <a:off x="1246188" y="5762625"/>
          <a:ext cx="1946275" cy="871538"/>
        </p:xfrm>
        <a:graphic>
          <a:graphicData uri="http://schemas.openxmlformats.org/presentationml/2006/ole">
            <p:oleObj spid="_x0000_s5123" name="Формула" r:id="rId5" imgW="965160" imgH="431640" progId="Equation.3">
              <p:embed/>
            </p:oleObj>
          </a:graphicData>
        </a:graphic>
      </p:graphicFrame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5611813" y="1503363"/>
            <a:ext cx="2995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При переходе луча из более плотной среды в менее плотную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6503988" y="4141788"/>
            <a:ext cx="1533525" cy="13430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" name="Line 14"/>
          <p:cNvSpPr>
            <a:spLocks noChangeShapeType="1"/>
          </p:cNvSpPr>
          <p:nvPr/>
        </p:nvSpPr>
        <p:spPr bwMode="auto">
          <a:xfrm>
            <a:off x="7269163" y="2697163"/>
            <a:ext cx="0" cy="25955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" name="Line 15"/>
          <p:cNvSpPr>
            <a:spLocks noChangeShapeType="1"/>
          </p:cNvSpPr>
          <p:nvPr/>
        </p:nvSpPr>
        <p:spPr bwMode="auto">
          <a:xfrm rot="-452670">
            <a:off x="6446838" y="2695575"/>
            <a:ext cx="738187" cy="14890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" name="Line 16"/>
          <p:cNvSpPr>
            <a:spLocks noChangeShapeType="1"/>
          </p:cNvSpPr>
          <p:nvPr/>
        </p:nvSpPr>
        <p:spPr bwMode="auto">
          <a:xfrm>
            <a:off x="7270750" y="4141788"/>
            <a:ext cx="354013" cy="11366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" name="Arc 17"/>
          <p:cNvSpPr>
            <a:spLocks/>
          </p:cNvSpPr>
          <p:nvPr/>
        </p:nvSpPr>
        <p:spPr bwMode="auto">
          <a:xfrm flipH="1">
            <a:off x="6518275" y="2770188"/>
            <a:ext cx="722313" cy="2508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" name="Arc 18"/>
          <p:cNvSpPr>
            <a:spLocks/>
          </p:cNvSpPr>
          <p:nvPr/>
        </p:nvSpPr>
        <p:spPr bwMode="auto">
          <a:xfrm flipV="1">
            <a:off x="7256463" y="4997450"/>
            <a:ext cx="279400" cy="88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" name="Text Box 19"/>
          <p:cNvSpPr txBox="1">
            <a:spLocks noChangeArrowheads="1"/>
          </p:cNvSpPr>
          <p:nvPr/>
        </p:nvSpPr>
        <p:spPr bwMode="auto">
          <a:xfrm>
            <a:off x="7216775" y="4914900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cs typeface="Times New Roman" pitchFamily="18" charset="0"/>
              </a:rPr>
              <a:t>α</a:t>
            </a:r>
          </a:p>
        </p:txBody>
      </p:sp>
      <p:sp>
        <p:nvSpPr>
          <p:cNvPr id="80" name="Text Box 20"/>
          <p:cNvSpPr txBox="1">
            <a:spLocks noChangeArrowheads="1"/>
          </p:cNvSpPr>
          <p:nvPr/>
        </p:nvSpPr>
        <p:spPr bwMode="auto">
          <a:xfrm>
            <a:off x="6657975" y="27701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β</a:t>
            </a:r>
          </a:p>
        </p:txBody>
      </p:sp>
      <p:sp>
        <p:nvSpPr>
          <p:cNvPr id="81" name="Text Box 21"/>
          <p:cNvSpPr txBox="1">
            <a:spLocks noChangeArrowheads="1"/>
          </p:cNvSpPr>
          <p:nvPr/>
        </p:nvSpPr>
        <p:spPr bwMode="auto">
          <a:xfrm>
            <a:off x="5899150" y="4527550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2</a:t>
            </a:r>
            <a:endParaRPr lang="el-GR">
              <a:cs typeface="Times New Roman" pitchFamily="18" charset="0"/>
            </a:endParaRPr>
          </a:p>
        </p:txBody>
      </p:sp>
      <p:sp>
        <p:nvSpPr>
          <p:cNvPr id="82" name="Text Box 22"/>
          <p:cNvSpPr txBox="1">
            <a:spLocks noChangeArrowheads="1"/>
          </p:cNvSpPr>
          <p:nvPr/>
        </p:nvSpPr>
        <p:spPr bwMode="auto">
          <a:xfrm>
            <a:off x="5884863" y="3465513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1</a:t>
            </a:r>
            <a:endParaRPr lang="el-GR">
              <a:cs typeface="Times New Roman" pitchFamily="18" charset="0"/>
            </a:endParaRPr>
          </a:p>
        </p:txBody>
      </p:sp>
      <p:graphicFrame>
        <p:nvGraphicFramePr>
          <p:cNvPr id="83" name="Object 15"/>
          <p:cNvGraphicFramePr>
            <a:graphicFrameLocks noChangeAspect="1"/>
          </p:cNvGraphicFramePr>
          <p:nvPr/>
        </p:nvGraphicFramePr>
        <p:xfrm>
          <a:off x="6083300" y="5807075"/>
          <a:ext cx="1997075" cy="871538"/>
        </p:xfrm>
        <a:graphic>
          <a:graphicData uri="http://schemas.openxmlformats.org/presentationml/2006/ole">
            <p:oleObj spid="_x0000_s5124" name="Формула" r:id="rId6" imgW="990360" imgH="431640" progId="Equation.3">
              <p:embed/>
            </p:oleObj>
          </a:graphicData>
        </a:graphic>
      </p:graphicFrame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/>
      <p:bldP spid="69" grpId="0"/>
      <p:bldP spid="70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  <p:bldP spid="80" grpId="0"/>
      <p:bldP spid="81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885825" y="739775"/>
            <a:ext cx="47894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Физический смысл показателя преломления</a:t>
            </a:r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6151563" y="814388"/>
          <a:ext cx="1074737" cy="871537"/>
        </p:xfrm>
        <a:graphic>
          <a:graphicData uri="http://schemas.openxmlformats.org/presentationml/2006/ole">
            <p:oleObj spid="_x0000_s6146" name="Формула" r:id="rId4" imgW="533160" imgH="431640" progId="Equation.3">
              <p:embed/>
            </p:oleObj>
          </a:graphicData>
        </a:graphic>
      </p:graphicFrame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628775" y="4116388"/>
            <a:ext cx="1533525" cy="13430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2393950" y="2671763"/>
            <a:ext cx="0" cy="25955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rot="-452670">
            <a:off x="1571625" y="2670175"/>
            <a:ext cx="738188" cy="14890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2395538" y="4116388"/>
            <a:ext cx="354012" cy="11366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Arc 17"/>
          <p:cNvSpPr>
            <a:spLocks/>
          </p:cNvSpPr>
          <p:nvPr/>
        </p:nvSpPr>
        <p:spPr bwMode="auto">
          <a:xfrm flipH="1">
            <a:off x="1643063" y="2744788"/>
            <a:ext cx="722312" cy="2508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rc 18"/>
          <p:cNvSpPr>
            <a:spLocks/>
          </p:cNvSpPr>
          <p:nvPr/>
        </p:nvSpPr>
        <p:spPr bwMode="auto">
          <a:xfrm flipV="1">
            <a:off x="2381250" y="4972050"/>
            <a:ext cx="279400" cy="88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847850" y="2673350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cs typeface="Times New Roman" pitchFamily="18" charset="0"/>
              </a:rPr>
              <a:t>α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2365375" y="50307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β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1023938" y="4502150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  <a:r>
              <a:rPr lang="ru-RU" baseline="-25000"/>
              <a:t>2</a:t>
            </a:r>
            <a:r>
              <a:rPr lang="ru-RU"/>
              <a:t>, </a:t>
            </a: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2</a:t>
            </a:r>
            <a:endParaRPr lang="el-GR">
              <a:cs typeface="Times New Roman" pitchFamily="18" charset="0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009650" y="3440113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  <a:r>
              <a:rPr lang="en-US" baseline="-25000"/>
              <a:t>1</a:t>
            </a:r>
            <a:r>
              <a:rPr lang="ru-RU"/>
              <a:t>, </a:t>
            </a: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1</a:t>
            </a:r>
            <a:endParaRPr lang="el-GR">
              <a:cs typeface="Times New Roman" pitchFamily="18" charset="0"/>
            </a:endParaRP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1246188" y="5762625"/>
          <a:ext cx="1946275" cy="871538"/>
        </p:xfrm>
        <a:graphic>
          <a:graphicData uri="http://schemas.openxmlformats.org/presentationml/2006/ole">
            <p:oleObj spid="_x0000_s6147" name="Формула" r:id="rId5" imgW="965160" imgH="431640" progId="Equation.3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4297363" y="2787650"/>
          <a:ext cx="1125537" cy="871538"/>
        </p:xfrm>
        <a:graphic>
          <a:graphicData uri="http://schemas.openxmlformats.org/presentationml/2006/ole">
            <p:oleObj spid="_x0000_s6148" name="Формула" r:id="rId6" imgW="558720" imgH="431640" progId="Equation.3">
              <p:embed/>
            </p:oleObj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4286250" y="3976688"/>
          <a:ext cx="1177925" cy="871537"/>
        </p:xfrm>
        <a:graphic>
          <a:graphicData uri="http://schemas.openxmlformats.org/presentationml/2006/ole">
            <p:oleObj spid="_x0000_s6149" name="Формула" r:id="rId7" imgW="583920" imgH="431640" progId="Equation.3">
              <p:embed/>
            </p:oleObj>
          </a:graphicData>
        </a:graphic>
      </p:graphicFrame>
      <p:sp>
        <p:nvSpPr>
          <p:cNvPr id="17" name="Правая фигурная скобка 16"/>
          <p:cNvSpPr/>
          <p:nvPr/>
        </p:nvSpPr>
        <p:spPr>
          <a:xfrm>
            <a:off x="5675313" y="2873375"/>
            <a:ext cx="696912" cy="2105025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6673850" y="3629025"/>
          <a:ext cx="1689100" cy="871538"/>
        </p:xfrm>
        <a:graphic>
          <a:graphicData uri="http://schemas.openxmlformats.org/presentationml/2006/ole">
            <p:oleObj spid="_x0000_s6150" name="Формула" r:id="rId8" imgW="838080" imgH="431640" progId="Equation.3">
              <p:embed/>
            </p:oleObj>
          </a:graphicData>
        </a:graphic>
      </p:graphicFrame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6700" y="144463"/>
          <a:ext cx="8667750" cy="6618732"/>
        </p:xfrm>
        <a:graphic>
          <a:graphicData uri="http://schemas.openxmlformats.org/drawingml/2006/table">
            <a:tbl>
              <a:tblPr/>
              <a:tblGrid>
                <a:gridCol w="2743200"/>
                <a:gridCol w="1657350"/>
                <a:gridCol w="2705100"/>
                <a:gridCol w="1562100"/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Ацетон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Органическое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стекло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Алмаз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Серная кислота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Бензол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Рубин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Каменная соль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Скипидар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Вода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Слюда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Кварц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Спирт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Глицерин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Стекло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(обычное)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1.48 - 1.53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Лед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Стекло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(оптическое)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1.47 - 2.04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Касторовое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масло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Эфир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1.35                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922338" y="1622425"/>
            <a:ext cx="7329487" cy="283368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полное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внутреннее отражение</a:t>
            </a:r>
          </a:p>
        </p:txBody>
      </p:sp>
      <p:pic>
        <p:nvPicPr>
          <p:cNvPr id="19459" name="Рисунок 2" descr="pvo2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4063" y="4708525"/>
            <a:ext cx="319405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Полное внутреннее отражение</a:t>
            </a:r>
            <a:endParaRPr lang="ru-RU" smtClean="0">
              <a:hlinkClick r:id="rId4" action="ppaction://hlinkfile"/>
            </a:endParaRPr>
          </a:p>
        </p:txBody>
      </p:sp>
      <p:pic>
        <p:nvPicPr>
          <p:cNvPr id="5125" name="Рисунок 2" descr="3.JPG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2157413"/>
            <a:ext cx="41529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1281113" y="3505200"/>
            <a:ext cx="1385887" cy="107156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651125" y="3517900"/>
            <a:ext cx="1755775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386681" y="3693319"/>
            <a:ext cx="25114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11612150">
            <a:off x="1828800" y="4122738"/>
            <a:ext cx="869950" cy="319087"/>
          </a:xfrm>
          <a:prstGeom prst="arc">
            <a:avLst>
              <a:gd name="adj1" fmla="val 1152013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2090738" y="3932238"/>
            <a:ext cx="477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cs typeface="Times New Roman" pitchFamily="18" charset="0"/>
              </a:rPr>
              <a:t>α</a:t>
            </a:r>
            <a:r>
              <a:rPr lang="en-US" baseline="-25000">
                <a:cs typeface="Times New Roman" pitchFamily="18" charset="0"/>
              </a:rPr>
              <a:t>0</a:t>
            </a:r>
            <a:endParaRPr lang="ru-RU"/>
          </a:p>
        </p:txBody>
      </p:sp>
      <p:sp>
        <p:nvSpPr>
          <p:cNvPr id="5131" name="TextBox 11"/>
          <p:cNvSpPr txBox="1">
            <a:spLocks noChangeArrowheads="1"/>
          </p:cNvSpPr>
          <p:nvPr/>
        </p:nvSpPr>
        <p:spPr bwMode="auto">
          <a:xfrm>
            <a:off x="2655888" y="3019425"/>
            <a:ext cx="769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cs typeface="Times New Roman" pitchFamily="18" charset="0"/>
              </a:rPr>
              <a:t>β</a:t>
            </a:r>
            <a:r>
              <a:rPr lang="en-US" baseline="-25000">
                <a:cs typeface="Times New Roman" pitchFamily="18" charset="0"/>
              </a:rPr>
              <a:t>max</a:t>
            </a:r>
            <a:endParaRPr lang="ru-RU"/>
          </a:p>
        </p:txBody>
      </p:sp>
      <p:sp>
        <p:nvSpPr>
          <p:cNvPr id="13" name="Дуга 12"/>
          <p:cNvSpPr/>
          <p:nvPr/>
        </p:nvSpPr>
        <p:spPr>
          <a:xfrm rot="2334529">
            <a:off x="2346325" y="2936875"/>
            <a:ext cx="1277938" cy="304800"/>
          </a:xfrm>
          <a:prstGeom prst="arc">
            <a:avLst>
              <a:gd name="adj1" fmla="val 1152013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5659438" y="2281238"/>
          <a:ext cx="1920875" cy="1049337"/>
        </p:xfrm>
        <a:graphic>
          <a:graphicData uri="http://schemas.openxmlformats.org/presentationml/2006/ole">
            <p:oleObj spid="_x0000_s7170" name="Формула" r:id="rId7" imgW="888840" imgH="431640" progId="Equation.3">
              <p:embed/>
            </p:oleObj>
          </a:graphicData>
        </a:graphic>
      </p:graphicFrame>
      <p:sp>
        <p:nvSpPr>
          <p:cNvPr id="5133" name="TextBox 14"/>
          <p:cNvSpPr txBox="1">
            <a:spLocks noChangeArrowheads="1"/>
          </p:cNvSpPr>
          <p:nvPr/>
        </p:nvSpPr>
        <p:spPr bwMode="auto">
          <a:xfrm>
            <a:off x="5776913" y="3629025"/>
            <a:ext cx="203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>
                <a:cs typeface="Times New Roman" pitchFamily="18" charset="0"/>
              </a:rPr>
              <a:t>β</a:t>
            </a:r>
            <a:r>
              <a:rPr lang="en-US" sz="2800" baseline="-25000">
                <a:cs typeface="Times New Roman" pitchFamily="18" charset="0"/>
              </a:rPr>
              <a:t>max</a:t>
            </a:r>
            <a:r>
              <a:rPr lang="ru-RU" sz="2800">
                <a:cs typeface="Times New Roman" pitchFamily="18" charset="0"/>
              </a:rPr>
              <a:t>  = 90</a:t>
            </a:r>
            <a:r>
              <a:rPr lang="ru-RU" sz="2800" baseline="30000">
                <a:cs typeface="Times New Roman" pitchFamily="18" charset="0"/>
              </a:rPr>
              <a:t>0</a:t>
            </a:r>
            <a:endParaRPr lang="ru-RU" sz="2800"/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5883275" y="5330825"/>
          <a:ext cx="1619250" cy="957263"/>
        </p:xfrm>
        <a:graphic>
          <a:graphicData uri="http://schemas.openxmlformats.org/presentationml/2006/ole">
            <p:oleObj spid="_x0000_s7171" name="Формула" r:id="rId8" imgW="749160" imgH="393480" progId="Equation.3">
              <p:embed/>
            </p:oleObj>
          </a:graphicData>
        </a:graphic>
      </p:graphicFrame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5776913" y="4295775"/>
            <a:ext cx="1960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sin </a:t>
            </a:r>
            <a:r>
              <a:rPr lang="en-US" sz="2800">
                <a:cs typeface="Times New Roman" pitchFamily="18" charset="0"/>
              </a:rPr>
              <a:t>90</a:t>
            </a:r>
            <a:r>
              <a:rPr lang="en-US" sz="2800" baseline="30000">
                <a:cs typeface="Times New Roman" pitchFamily="18" charset="0"/>
              </a:rPr>
              <a:t>0</a:t>
            </a:r>
            <a:r>
              <a:rPr lang="en-US" sz="2800" baseline="-25000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</a:rPr>
              <a:t>= 1</a:t>
            </a:r>
            <a:endParaRPr lang="ru-RU" sz="280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F3F43-5E27-451C-9017-54DEC39F321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130" grpId="0"/>
      <p:bldP spid="5131" grpId="0"/>
      <p:bldP spid="13" grpId="0" animBg="1"/>
      <p:bldP spid="5133" grpId="0"/>
      <p:bldP spid="51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Полное внутреннее отражение</a:t>
            </a:r>
          </a:p>
        </p:txBody>
      </p:sp>
      <p:pic>
        <p:nvPicPr>
          <p:cNvPr id="17" name="Рисунок 3" descr="1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5050" y="1992313"/>
            <a:ext cx="3471863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4" descr="1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063" y="1849438"/>
            <a:ext cx="30924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C790A-3C0A-46DD-8343-9621AA90B2E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Полное внутреннее отражение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 rot="2693635">
            <a:off x="580570" y="2714172"/>
            <a:ext cx="2859315" cy="1407886"/>
          </a:xfrm>
          <a:prstGeom prst="triangl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514351" y="2895600"/>
            <a:ext cx="1814512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422400" y="3802063"/>
            <a:ext cx="1800225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180975" y="2576513"/>
            <a:ext cx="1814513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089025" y="3497263"/>
            <a:ext cx="179863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804863" y="3200400"/>
            <a:ext cx="181451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712913" y="4122738"/>
            <a:ext cx="1800225" cy="158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Равнобедренный треугольник 16"/>
          <p:cNvSpPr/>
          <p:nvPr/>
        </p:nvSpPr>
        <p:spPr>
          <a:xfrm rot="8185273">
            <a:off x="3029283" y="5283200"/>
            <a:ext cx="2859315" cy="1407886"/>
          </a:xfrm>
          <a:prstGeom prst="triangl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1" name="Прямая со стрелкой 20"/>
          <p:cNvCxnSpPr>
            <a:endCxn id="0" idx="1"/>
          </p:cNvCxnSpPr>
          <p:nvPr/>
        </p:nvCxnSpPr>
        <p:spPr>
          <a:xfrm>
            <a:off x="3933825" y="4498975"/>
            <a:ext cx="1042988" cy="99536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0" idx="1"/>
            <a:endCxn id="17" idx="5"/>
          </p:cNvCxnSpPr>
          <p:nvPr/>
        </p:nvCxnSpPr>
        <p:spPr>
          <a:xfrm flipH="1">
            <a:off x="3941763" y="5494338"/>
            <a:ext cx="1035050" cy="9858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946400" y="5486400"/>
            <a:ext cx="1042988" cy="99536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690938" y="4687888"/>
            <a:ext cx="1271587" cy="1212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4344988" y="5900738"/>
            <a:ext cx="617537" cy="58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095625" y="5283200"/>
            <a:ext cx="1271588" cy="121285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Содержимое 6" descr="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0900" y="4132263"/>
            <a:ext cx="29702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 descr="9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5288" y="2006600"/>
            <a:ext cx="32575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C790A-3C0A-46DD-8343-9621AA90B2E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Рисунок 4" descr="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5213" y="2022475"/>
            <a:ext cx="24225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5" descr="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34063" y="4165600"/>
            <a:ext cx="2895600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6" descr="622_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2763" y="4105275"/>
            <a:ext cx="2606675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Содержимое 7" descr="4.jpg">
            <a:hlinkClick r:id="rId6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>
          <a:xfrm>
            <a:off x="3392487" y="3957410"/>
            <a:ext cx="1951037" cy="2668588"/>
          </a:xfrm>
        </p:spPr>
      </p:pic>
      <p:pic>
        <p:nvPicPr>
          <p:cNvPr id="9" name="Рисунок 8" descr="8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06463" y="1989138"/>
            <a:ext cx="3084512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Полное внутреннее отражение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C790A-3C0A-46DD-8343-9621AA90B2E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52800" y="3933372"/>
            <a:ext cx="2017486" cy="27286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889000" y="2087563"/>
            <a:ext cx="4452938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/>
              <a:t>Угол падения равен углу отражения.</a:t>
            </a:r>
          </a:p>
          <a:p>
            <a:pPr marL="342900" indent="-342900">
              <a:spcBef>
                <a:spcPct val="20000"/>
              </a:spcBef>
            </a:pPr>
            <a:endParaRPr lang="ru-RU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/>
              <a:t>Луч падающий, отраженный и перпендикуляр, восстановленный в точке падения луча, лежат в одной плоскости.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755775" y="827088"/>
            <a:ext cx="6018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/>
              <a:t>Закон отражения света</a:t>
            </a:r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6034088" y="2468563"/>
            <a:ext cx="2398712" cy="3017837"/>
            <a:chOff x="5483225" y="2352675"/>
            <a:chExt cx="2398713" cy="301783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675312" y="4687888"/>
              <a:ext cx="2206626" cy="10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 rot="16200000" flipH="1">
              <a:off x="5334000" y="3301999"/>
              <a:ext cx="1784351" cy="9874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rot="5400000">
              <a:off x="6334130" y="3361191"/>
              <a:ext cx="1727426" cy="92642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arrow" w="med" len="med"/>
              <a:tailEnd type="none" w="med" len="med"/>
            </a:ln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5211762" y="3860800"/>
              <a:ext cx="3017838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Дуга 11"/>
            <p:cNvSpPr/>
            <p:nvPr/>
          </p:nvSpPr>
          <p:spPr>
            <a:xfrm rot="300230">
              <a:off x="5976937" y="2946400"/>
              <a:ext cx="1450976" cy="696912"/>
            </a:xfrm>
            <a:prstGeom prst="arc">
              <a:avLst>
                <a:gd name="adj1" fmla="val 16200000"/>
                <a:gd name="adj2" fmla="val 2128314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19046481">
              <a:off x="5483225" y="3149600"/>
              <a:ext cx="1450976" cy="696912"/>
            </a:xfrm>
            <a:prstGeom prst="arc">
              <a:avLst>
                <a:gd name="adj1" fmla="val 16200000"/>
                <a:gd name="adj2" fmla="val 2128314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275" name="TextBox 13"/>
            <p:cNvSpPr txBox="1">
              <a:spLocks noChangeArrowheads="1"/>
            </p:cNvSpPr>
            <p:nvPr/>
          </p:nvSpPr>
          <p:spPr bwMode="auto">
            <a:xfrm>
              <a:off x="6096000" y="3062288"/>
              <a:ext cx="5667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>
                  <a:cs typeface="Times New Roman" pitchFamily="18" charset="0"/>
                </a:rPr>
                <a:t>α</a:t>
              </a:r>
              <a:endParaRPr lang="ru-RU"/>
            </a:p>
          </p:txBody>
        </p:sp>
        <p:sp>
          <p:nvSpPr>
            <p:cNvPr id="11276" name="TextBox 14"/>
            <p:cNvSpPr txBox="1">
              <a:spLocks noChangeArrowheads="1"/>
            </p:cNvSpPr>
            <p:nvPr/>
          </p:nvSpPr>
          <p:spPr bwMode="auto">
            <a:xfrm>
              <a:off x="6835775" y="3076575"/>
              <a:ext cx="5667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>
                  <a:cs typeface="Times New Roman" pitchFamily="18" charset="0"/>
                </a:rPr>
                <a:t>β</a:t>
              </a:r>
              <a:endParaRPr lang="ru-RU"/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Содержимое 3" descr="concept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86450" y="4360863"/>
            <a:ext cx="2857500" cy="2314575"/>
          </a:xfrm>
        </p:spPr>
      </p:pic>
      <p:pic>
        <p:nvPicPr>
          <p:cNvPr id="24579" name="Рисунок 6" descr="0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2220913"/>
            <a:ext cx="2413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8" descr="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0563" y="2571750"/>
            <a:ext cx="24130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9" descr="10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1760538"/>
            <a:ext cx="2162175" cy="249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Полное внутреннее отражение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C790A-3C0A-46DD-8343-9621AA90B2E5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Принцип </a:t>
            </a:r>
            <a:r>
              <a:rPr lang="ru-RU" smtClean="0">
                <a:solidFill>
                  <a:srgbClr val="7030A0"/>
                </a:solidFill>
              </a:rPr>
              <a:t>Гюйгенса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346700" y="2862263"/>
            <a:ext cx="2379663" cy="2379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17"/>
          <p:cNvSpPr>
            <a:spLocks noChangeArrowheads="1"/>
          </p:cNvSpPr>
          <p:nvPr/>
        </p:nvSpPr>
        <p:spPr bwMode="auto">
          <a:xfrm>
            <a:off x="4906963" y="2419350"/>
            <a:ext cx="3265487" cy="3265488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     </a:t>
            </a:r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>
            <a:off x="7681913" y="399573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auto">
          <a:xfrm>
            <a:off x="7304088" y="360045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23"/>
          <p:cNvSpPr>
            <a:spLocks noChangeArrowheads="1"/>
          </p:cNvSpPr>
          <p:nvPr/>
        </p:nvSpPr>
        <p:spPr bwMode="auto">
          <a:xfrm>
            <a:off x="6515100" y="281463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24"/>
          <p:cNvSpPr>
            <a:spLocks noChangeArrowheads="1"/>
          </p:cNvSpPr>
          <p:nvPr/>
        </p:nvSpPr>
        <p:spPr bwMode="auto">
          <a:xfrm>
            <a:off x="6137275" y="241935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5302250" y="4011613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4924425" y="36163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6515100" y="51784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6137275" y="478313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7083425" y="503713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33"/>
          <p:cNvSpPr>
            <a:spLocks noChangeArrowheads="1"/>
          </p:cNvSpPr>
          <p:nvPr/>
        </p:nvSpPr>
        <p:spPr bwMode="auto">
          <a:xfrm>
            <a:off x="6705600" y="464185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35"/>
          <p:cNvSpPr>
            <a:spLocks noChangeArrowheads="1"/>
          </p:cNvSpPr>
          <p:nvPr/>
        </p:nvSpPr>
        <p:spPr bwMode="auto">
          <a:xfrm>
            <a:off x="7524750" y="4595813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Oval 36"/>
          <p:cNvSpPr>
            <a:spLocks noChangeArrowheads="1"/>
          </p:cNvSpPr>
          <p:nvPr/>
        </p:nvSpPr>
        <p:spPr bwMode="auto">
          <a:xfrm>
            <a:off x="7146925" y="42005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Oval 38"/>
          <p:cNvSpPr>
            <a:spLocks noChangeArrowheads="1"/>
          </p:cNvSpPr>
          <p:nvPr/>
        </p:nvSpPr>
        <p:spPr bwMode="auto">
          <a:xfrm>
            <a:off x="7083425" y="297180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39"/>
          <p:cNvSpPr>
            <a:spLocks noChangeArrowheads="1"/>
          </p:cNvSpPr>
          <p:nvPr/>
        </p:nvSpPr>
        <p:spPr bwMode="auto">
          <a:xfrm>
            <a:off x="6705600" y="2576513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41"/>
          <p:cNvSpPr>
            <a:spLocks noChangeArrowheads="1"/>
          </p:cNvSpPr>
          <p:nvPr/>
        </p:nvSpPr>
        <p:spPr bwMode="auto">
          <a:xfrm>
            <a:off x="7524750" y="34131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Oval 42"/>
          <p:cNvSpPr>
            <a:spLocks noChangeArrowheads="1"/>
          </p:cNvSpPr>
          <p:nvPr/>
        </p:nvSpPr>
        <p:spPr bwMode="auto">
          <a:xfrm>
            <a:off x="7146925" y="301783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Oval 44"/>
          <p:cNvSpPr>
            <a:spLocks noChangeArrowheads="1"/>
          </p:cNvSpPr>
          <p:nvPr/>
        </p:nvSpPr>
        <p:spPr bwMode="auto">
          <a:xfrm>
            <a:off x="5918200" y="297180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Oval 45"/>
          <p:cNvSpPr>
            <a:spLocks noChangeArrowheads="1"/>
          </p:cNvSpPr>
          <p:nvPr/>
        </p:nvSpPr>
        <p:spPr bwMode="auto">
          <a:xfrm>
            <a:off x="5540375" y="2576513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Oval 47"/>
          <p:cNvSpPr>
            <a:spLocks noChangeArrowheads="1"/>
          </p:cNvSpPr>
          <p:nvPr/>
        </p:nvSpPr>
        <p:spPr bwMode="auto">
          <a:xfrm>
            <a:off x="5475288" y="34131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Oval 48"/>
          <p:cNvSpPr>
            <a:spLocks noChangeArrowheads="1"/>
          </p:cNvSpPr>
          <p:nvPr/>
        </p:nvSpPr>
        <p:spPr bwMode="auto">
          <a:xfrm>
            <a:off x="5087938" y="301783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Oval 50"/>
          <p:cNvSpPr>
            <a:spLocks noChangeArrowheads="1"/>
          </p:cNvSpPr>
          <p:nvPr/>
        </p:nvSpPr>
        <p:spPr bwMode="auto">
          <a:xfrm>
            <a:off x="5507038" y="4659313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5119688" y="426878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53"/>
          <p:cNvSpPr>
            <a:spLocks noChangeArrowheads="1"/>
          </p:cNvSpPr>
          <p:nvPr/>
        </p:nvSpPr>
        <p:spPr bwMode="auto">
          <a:xfrm>
            <a:off x="5932488" y="506888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54"/>
          <p:cNvSpPr>
            <a:spLocks noChangeArrowheads="1"/>
          </p:cNvSpPr>
          <p:nvPr/>
        </p:nvSpPr>
        <p:spPr bwMode="auto">
          <a:xfrm>
            <a:off x="5554663" y="467360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Oval 56"/>
          <p:cNvSpPr>
            <a:spLocks noChangeArrowheads="1"/>
          </p:cNvSpPr>
          <p:nvPr/>
        </p:nvSpPr>
        <p:spPr bwMode="auto">
          <a:xfrm>
            <a:off x="8124825" y="399573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Oval 57"/>
          <p:cNvSpPr>
            <a:spLocks noChangeArrowheads="1"/>
          </p:cNvSpPr>
          <p:nvPr/>
        </p:nvSpPr>
        <p:spPr bwMode="auto">
          <a:xfrm>
            <a:off x="7732713" y="36290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9" name="Oval 58"/>
          <p:cNvSpPr>
            <a:spLocks noChangeArrowheads="1"/>
          </p:cNvSpPr>
          <p:nvPr/>
        </p:nvSpPr>
        <p:spPr bwMode="auto">
          <a:xfrm>
            <a:off x="6497638" y="399573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Oval 60"/>
          <p:cNvSpPr>
            <a:spLocks noChangeArrowheads="1"/>
          </p:cNvSpPr>
          <p:nvPr/>
        </p:nvSpPr>
        <p:spPr bwMode="auto">
          <a:xfrm>
            <a:off x="4865688" y="400050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Oval 61"/>
          <p:cNvSpPr>
            <a:spLocks noChangeArrowheads="1"/>
          </p:cNvSpPr>
          <p:nvPr/>
        </p:nvSpPr>
        <p:spPr bwMode="auto">
          <a:xfrm>
            <a:off x="4487863" y="360045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Oval 63"/>
          <p:cNvSpPr>
            <a:spLocks noChangeArrowheads="1"/>
          </p:cNvSpPr>
          <p:nvPr/>
        </p:nvSpPr>
        <p:spPr bwMode="auto">
          <a:xfrm>
            <a:off x="6519863" y="236378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Oval 64"/>
          <p:cNvSpPr>
            <a:spLocks noChangeArrowheads="1"/>
          </p:cNvSpPr>
          <p:nvPr/>
        </p:nvSpPr>
        <p:spPr bwMode="auto">
          <a:xfrm>
            <a:off x="6132513" y="19780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Oval 66"/>
          <p:cNvSpPr>
            <a:spLocks noChangeArrowheads="1"/>
          </p:cNvSpPr>
          <p:nvPr/>
        </p:nvSpPr>
        <p:spPr bwMode="auto">
          <a:xfrm>
            <a:off x="7335838" y="260350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Oval 67"/>
          <p:cNvSpPr>
            <a:spLocks noChangeArrowheads="1"/>
          </p:cNvSpPr>
          <p:nvPr/>
        </p:nvSpPr>
        <p:spPr bwMode="auto">
          <a:xfrm>
            <a:off x="6934200" y="2208213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Oval 69"/>
          <p:cNvSpPr>
            <a:spLocks noChangeArrowheads="1"/>
          </p:cNvSpPr>
          <p:nvPr/>
        </p:nvSpPr>
        <p:spPr bwMode="auto">
          <a:xfrm>
            <a:off x="7921625" y="318928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Oval 70"/>
          <p:cNvSpPr>
            <a:spLocks noChangeArrowheads="1"/>
          </p:cNvSpPr>
          <p:nvPr/>
        </p:nvSpPr>
        <p:spPr bwMode="auto">
          <a:xfrm>
            <a:off x="7519988" y="280828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Oval 72"/>
          <p:cNvSpPr>
            <a:spLocks noChangeArrowheads="1"/>
          </p:cNvSpPr>
          <p:nvPr/>
        </p:nvSpPr>
        <p:spPr bwMode="auto">
          <a:xfrm>
            <a:off x="6519863" y="562768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Oval 73"/>
          <p:cNvSpPr>
            <a:spLocks noChangeArrowheads="1"/>
          </p:cNvSpPr>
          <p:nvPr/>
        </p:nvSpPr>
        <p:spPr bwMode="auto">
          <a:xfrm>
            <a:off x="6103938" y="52419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Oval 75"/>
          <p:cNvSpPr>
            <a:spLocks noChangeArrowheads="1"/>
          </p:cNvSpPr>
          <p:nvPr/>
        </p:nvSpPr>
        <p:spPr bwMode="auto">
          <a:xfrm>
            <a:off x="7307263" y="541655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Oval 76"/>
          <p:cNvSpPr>
            <a:spLocks noChangeArrowheads="1"/>
          </p:cNvSpPr>
          <p:nvPr/>
        </p:nvSpPr>
        <p:spPr bwMode="auto">
          <a:xfrm>
            <a:off x="6910388" y="50260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Oval 78"/>
          <p:cNvSpPr>
            <a:spLocks noChangeArrowheads="1"/>
          </p:cNvSpPr>
          <p:nvPr/>
        </p:nvSpPr>
        <p:spPr bwMode="auto">
          <a:xfrm>
            <a:off x="7912100" y="47974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Oval 79"/>
          <p:cNvSpPr>
            <a:spLocks noChangeArrowheads="1"/>
          </p:cNvSpPr>
          <p:nvPr/>
        </p:nvSpPr>
        <p:spPr bwMode="auto">
          <a:xfrm>
            <a:off x="7510463" y="444500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Oval 81"/>
          <p:cNvSpPr>
            <a:spLocks noChangeArrowheads="1"/>
          </p:cNvSpPr>
          <p:nvPr/>
        </p:nvSpPr>
        <p:spPr bwMode="auto">
          <a:xfrm>
            <a:off x="5713413" y="25749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Oval 82"/>
          <p:cNvSpPr>
            <a:spLocks noChangeArrowheads="1"/>
          </p:cNvSpPr>
          <p:nvPr/>
        </p:nvSpPr>
        <p:spPr bwMode="auto">
          <a:xfrm>
            <a:off x="5326063" y="2189163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Oval 84"/>
          <p:cNvSpPr>
            <a:spLocks noChangeArrowheads="1"/>
          </p:cNvSpPr>
          <p:nvPr/>
        </p:nvSpPr>
        <p:spPr bwMode="auto">
          <a:xfrm>
            <a:off x="5089525" y="31718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Oval 85"/>
          <p:cNvSpPr>
            <a:spLocks noChangeArrowheads="1"/>
          </p:cNvSpPr>
          <p:nvPr/>
        </p:nvSpPr>
        <p:spPr bwMode="auto">
          <a:xfrm>
            <a:off x="4716463" y="277653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Oval 87"/>
          <p:cNvSpPr>
            <a:spLocks noChangeArrowheads="1"/>
          </p:cNvSpPr>
          <p:nvPr/>
        </p:nvSpPr>
        <p:spPr bwMode="auto">
          <a:xfrm>
            <a:off x="5151438" y="4900613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Oval 88"/>
          <p:cNvSpPr>
            <a:spLocks noChangeArrowheads="1"/>
          </p:cNvSpPr>
          <p:nvPr/>
        </p:nvSpPr>
        <p:spPr bwMode="auto">
          <a:xfrm>
            <a:off x="4702175" y="4424363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Oval 90"/>
          <p:cNvSpPr>
            <a:spLocks noChangeArrowheads="1"/>
          </p:cNvSpPr>
          <p:nvPr/>
        </p:nvSpPr>
        <p:spPr bwMode="auto">
          <a:xfrm>
            <a:off x="5703888" y="541655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Oval 91"/>
          <p:cNvSpPr>
            <a:spLocks noChangeArrowheads="1"/>
          </p:cNvSpPr>
          <p:nvPr/>
        </p:nvSpPr>
        <p:spPr bwMode="auto">
          <a:xfrm>
            <a:off x="5297488" y="501650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Oval 95"/>
          <p:cNvSpPr>
            <a:spLocks noChangeArrowheads="1"/>
          </p:cNvSpPr>
          <p:nvPr/>
        </p:nvSpPr>
        <p:spPr bwMode="auto">
          <a:xfrm>
            <a:off x="4489450" y="1989138"/>
            <a:ext cx="4130675" cy="4146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7663" y="1981200"/>
            <a:ext cx="4195762" cy="4114800"/>
          </a:xfrm>
        </p:spPr>
        <p:txBody>
          <a:bodyPr/>
          <a:lstStyle/>
          <a:p>
            <a:pPr eaLnBrk="1" hangingPunct="1"/>
            <a:r>
              <a:rPr lang="ru-RU" sz="2800" smtClean="0"/>
              <a:t>Каждая точка, до которой дошло возмущение, сама становится источником вторичных сферических волн.</a:t>
            </a:r>
          </a:p>
          <a:p>
            <a:pPr eaLnBrk="1" hangingPunct="1"/>
            <a:r>
              <a:rPr lang="ru-RU" sz="2800" smtClean="0"/>
              <a:t>Волновая поверхность – огибающая вторичных волн.</a:t>
            </a:r>
          </a:p>
        </p:txBody>
      </p:sp>
      <p:sp>
        <p:nvSpPr>
          <p:cNvPr id="61" name="Oval 95"/>
          <p:cNvSpPr>
            <a:spLocks noChangeArrowheads="1"/>
          </p:cNvSpPr>
          <p:nvPr/>
        </p:nvSpPr>
        <p:spPr bwMode="auto">
          <a:xfrm>
            <a:off x="4489450" y="1984375"/>
            <a:ext cx="4130675" cy="4146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A5B81-7310-4407-A181-9211EA9895E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000"/>
                            </p:stCondLst>
                            <p:childTnLst>
                              <p:par>
                                <p:cTn id="3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1231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5" grpId="1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Принцип </a:t>
            </a:r>
            <a:r>
              <a:rPr lang="ru-RU" smtClean="0">
                <a:solidFill>
                  <a:srgbClr val="7030A0"/>
                </a:solidFill>
              </a:rPr>
              <a:t>Гюйгенса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7663" y="1981200"/>
            <a:ext cx="4195762" cy="4114800"/>
          </a:xfrm>
        </p:spPr>
        <p:txBody>
          <a:bodyPr/>
          <a:lstStyle/>
          <a:p>
            <a:pPr eaLnBrk="1" hangingPunct="1"/>
            <a:r>
              <a:rPr lang="ru-RU" sz="2800" smtClean="0"/>
              <a:t>Каждая точка, до которой дошло возмущение, сама становится источником вторичных сферических волн.</a:t>
            </a:r>
          </a:p>
          <a:p>
            <a:pPr eaLnBrk="1" hangingPunct="1"/>
            <a:r>
              <a:rPr lang="ru-RU" sz="2800" smtClean="0"/>
              <a:t>Волновая поверхность – огибающая вторичных волн.</a:t>
            </a:r>
          </a:p>
        </p:txBody>
      </p:sp>
      <p:sp>
        <p:nvSpPr>
          <p:cNvPr id="144" name="Полилиния 143"/>
          <p:cNvSpPr/>
          <p:nvPr/>
        </p:nvSpPr>
        <p:spPr>
          <a:xfrm rot="1681100">
            <a:off x="4232275" y="3800475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5153025" y="335438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5554663" y="3619500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5665788" y="4059238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8" name="Овал 147"/>
          <p:cNvSpPr/>
          <p:nvPr/>
        </p:nvSpPr>
        <p:spPr>
          <a:xfrm>
            <a:off x="5716588" y="4519613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9" name="Овал 148"/>
          <p:cNvSpPr/>
          <p:nvPr/>
        </p:nvSpPr>
        <p:spPr>
          <a:xfrm>
            <a:off x="5876925" y="4981575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0" name="Овал 149"/>
          <p:cNvSpPr/>
          <p:nvPr/>
        </p:nvSpPr>
        <p:spPr>
          <a:xfrm>
            <a:off x="6210300" y="526891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1" name="Овал 150"/>
          <p:cNvSpPr/>
          <p:nvPr/>
        </p:nvSpPr>
        <p:spPr>
          <a:xfrm>
            <a:off x="6719888" y="5473700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4733925" y="297497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 rot="1681100">
            <a:off x="4605338" y="3476625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5145088" y="32099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5222875" y="36782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5300663" y="41370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5494338" y="45926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5803900" y="48736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9" name="Овал 158"/>
          <p:cNvSpPr/>
          <p:nvPr/>
        </p:nvSpPr>
        <p:spPr>
          <a:xfrm>
            <a:off x="6300788" y="50847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 rot="1681100">
            <a:off x="4613275" y="3479800"/>
            <a:ext cx="3449638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5534025" y="303371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5935663" y="329882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6046788" y="3738563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6097588" y="4198938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6257925" y="4660900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6" name="Овал 165"/>
          <p:cNvSpPr/>
          <p:nvPr/>
        </p:nvSpPr>
        <p:spPr>
          <a:xfrm>
            <a:off x="6591300" y="494823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7" name="Овал 166"/>
          <p:cNvSpPr/>
          <p:nvPr/>
        </p:nvSpPr>
        <p:spPr>
          <a:xfrm>
            <a:off x="7100888" y="515302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5113338" y="26543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 rot="1681100">
            <a:off x="4986338" y="3155950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0" name="Овал 169"/>
          <p:cNvSpPr/>
          <p:nvPr/>
        </p:nvSpPr>
        <p:spPr>
          <a:xfrm>
            <a:off x="5524500" y="28892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1" name="Овал 170"/>
          <p:cNvSpPr/>
          <p:nvPr/>
        </p:nvSpPr>
        <p:spPr>
          <a:xfrm>
            <a:off x="5603875" y="33575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2" name="Овал 171"/>
          <p:cNvSpPr/>
          <p:nvPr/>
        </p:nvSpPr>
        <p:spPr>
          <a:xfrm>
            <a:off x="5681663" y="38163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5875338" y="42719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6184900" y="45529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6681788" y="476408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 rot="1681100">
            <a:off x="4984750" y="3155950"/>
            <a:ext cx="3449638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7" name="Овал 176"/>
          <p:cNvSpPr/>
          <p:nvPr/>
        </p:nvSpPr>
        <p:spPr>
          <a:xfrm>
            <a:off x="5905500" y="270986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8" name="Овал 177"/>
          <p:cNvSpPr/>
          <p:nvPr/>
        </p:nvSpPr>
        <p:spPr>
          <a:xfrm>
            <a:off x="6307138" y="297497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9" name="Овал 178"/>
          <p:cNvSpPr/>
          <p:nvPr/>
        </p:nvSpPr>
        <p:spPr>
          <a:xfrm>
            <a:off x="6418263" y="3414713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0" name="Овал 179"/>
          <p:cNvSpPr/>
          <p:nvPr/>
        </p:nvSpPr>
        <p:spPr>
          <a:xfrm>
            <a:off x="6469063" y="3875088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1" name="Овал 180"/>
          <p:cNvSpPr/>
          <p:nvPr/>
        </p:nvSpPr>
        <p:spPr>
          <a:xfrm>
            <a:off x="6629400" y="4337050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2" name="Овал 181"/>
          <p:cNvSpPr/>
          <p:nvPr/>
        </p:nvSpPr>
        <p:spPr>
          <a:xfrm>
            <a:off x="6962775" y="462438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3" name="Овал 182"/>
          <p:cNvSpPr/>
          <p:nvPr/>
        </p:nvSpPr>
        <p:spPr>
          <a:xfrm>
            <a:off x="7472363" y="482917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" name="Овал 183"/>
          <p:cNvSpPr/>
          <p:nvPr/>
        </p:nvSpPr>
        <p:spPr>
          <a:xfrm>
            <a:off x="5484813" y="23304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 rot="1681100">
            <a:off x="5357813" y="2832100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6" name="Овал 185"/>
          <p:cNvSpPr/>
          <p:nvPr/>
        </p:nvSpPr>
        <p:spPr>
          <a:xfrm>
            <a:off x="5895975" y="25654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7" name="Овал 186"/>
          <p:cNvSpPr/>
          <p:nvPr/>
        </p:nvSpPr>
        <p:spPr>
          <a:xfrm>
            <a:off x="5975350" y="303371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8" name="Овал 187"/>
          <p:cNvSpPr/>
          <p:nvPr/>
        </p:nvSpPr>
        <p:spPr>
          <a:xfrm>
            <a:off x="6053138" y="34925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9" name="Овал 188"/>
          <p:cNvSpPr/>
          <p:nvPr/>
        </p:nvSpPr>
        <p:spPr>
          <a:xfrm>
            <a:off x="6246813" y="394811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6556375" y="42291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1" name="Овал 190"/>
          <p:cNvSpPr/>
          <p:nvPr/>
        </p:nvSpPr>
        <p:spPr>
          <a:xfrm>
            <a:off x="7053263" y="44402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53"/>
          <p:cNvGrpSpPr>
            <a:grpSpLocks/>
          </p:cNvGrpSpPr>
          <p:nvPr/>
        </p:nvGrpSpPr>
        <p:grpSpPr bwMode="auto">
          <a:xfrm>
            <a:off x="6807200" y="6211886"/>
            <a:ext cx="1465265" cy="465139"/>
            <a:chOff x="6807200" y="6212112"/>
            <a:chExt cx="1465945" cy="464459"/>
          </a:xfrm>
        </p:grpSpPr>
        <p:sp>
          <p:nvSpPr>
            <p:cNvPr id="52" name="Стрелка вправо 51"/>
            <p:cNvSpPr/>
            <p:nvPr/>
          </p:nvSpPr>
          <p:spPr>
            <a:xfrm>
              <a:off x="6807200" y="6285032"/>
              <a:ext cx="1451648" cy="391539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366" name="TextBox 52">
              <a:hlinkClick r:id="rId3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6879773" y="6212112"/>
              <a:ext cx="13933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hlinkClick r:id="rId4" action="ppaction://hlinkfile"/>
                </a:rPr>
                <a:t>модель</a:t>
              </a:r>
              <a:endParaRPr lang="ru-RU" dirty="0"/>
            </a:p>
          </p:txBody>
        </p:sp>
      </p:grpSp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>
          <a:xfrm>
            <a:off x="8200570" y="6248400"/>
            <a:ext cx="257629" cy="457200"/>
          </a:xfrm>
        </p:spPr>
        <p:txBody>
          <a:bodyPr/>
          <a:lstStyle/>
          <a:p>
            <a:pPr>
              <a:defRPr/>
            </a:pPr>
            <a:fld id="{A62A5B81-7310-4407-A181-9211EA9895E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000"/>
                            </p:stCondLst>
                            <p:childTnLst>
                              <p:par>
                                <p:cTn id="2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4" grpId="1" animBg="1"/>
      <p:bldP spid="144" grpId="2" animBg="1"/>
      <p:bldP spid="145" grpId="0" animBg="1"/>
      <p:bldP spid="145" grpId="1" animBg="1"/>
      <p:bldP spid="145" grpId="2" animBg="1"/>
      <p:bldP spid="146" grpId="0" animBg="1"/>
      <p:bldP spid="146" grpId="1" animBg="1"/>
      <p:bldP spid="146" grpId="2" animBg="1"/>
      <p:bldP spid="147" grpId="0" animBg="1"/>
      <p:bldP spid="147" grpId="1" animBg="1"/>
      <p:bldP spid="147" grpId="2" animBg="1"/>
      <p:bldP spid="148" grpId="0" animBg="1"/>
      <p:bldP spid="148" grpId="1" animBg="1"/>
      <p:bldP spid="148" grpId="2" animBg="1"/>
      <p:bldP spid="149" grpId="0" animBg="1"/>
      <p:bldP spid="149" grpId="1" animBg="1"/>
      <p:bldP spid="149" grpId="2" animBg="1"/>
      <p:bldP spid="150" grpId="0" animBg="1"/>
      <p:bldP spid="150" grpId="1" animBg="1"/>
      <p:bldP spid="150" grpId="2" animBg="1"/>
      <p:bldP spid="151" grpId="0" animBg="1"/>
      <p:bldP spid="151" grpId="1" animBg="1"/>
      <p:bldP spid="151" grpId="2" animBg="1"/>
      <p:bldP spid="152" grpId="0" animBg="1"/>
      <p:bldP spid="152" grpId="1" animBg="1"/>
      <p:bldP spid="152" grpId="2" animBg="1"/>
      <p:bldP spid="153" grpId="0" animBg="1"/>
      <p:bldP spid="153" grpId="1" animBg="1"/>
      <p:bldP spid="153" grpId="2" animBg="1"/>
      <p:bldP spid="154" grpId="0" animBg="1"/>
      <p:bldP spid="154" grpId="1" animBg="1"/>
      <p:bldP spid="154" grpId="2" animBg="1"/>
      <p:bldP spid="155" grpId="0" animBg="1"/>
      <p:bldP spid="155" grpId="1" animBg="1"/>
      <p:bldP spid="155" grpId="2" animBg="1"/>
      <p:bldP spid="156" grpId="0" animBg="1"/>
      <p:bldP spid="156" grpId="1" animBg="1"/>
      <p:bldP spid="156" grpId="2" animBg="1"/>
      <p:bldP spid="157" grpId="0" animBg="1"/>
      <p:bldP spid="157" grpId="1" animBg="1"/>
      <p:bldP spid="157" grpId="2" animBg="1"/>
      <p:bldP spid="158" grpId="0" animBg="1"/>
      <p:bldP spid="158" grpId="1" animBg="1"/>
      <p:bldP spid="158" grpId="2" animBg="1"/>
      <p:bldP spid="159" grpId="0" animBg="1"/>
      <p:bldP spid="159" grpId="1" animBg="1"/>
      <p:bldP spid="159" grpId="2" animBg="1"/>
      <p:bldP spid="160" grpId="0" animBg="1"/>
      <p:bldP spid="160" grpId="1" animBg="1"/>
      <p:bldP spid="160" grpId="2" animBg="1"/>
      <p:bldP spid="161" grpId="0" animBg="1"/>
      <p:bldP spid="161" grpId="1" animBg="1"/>
      <p:bldP spid="161" grpId="2" animBg="1"/>
      <p:bldP spid="162" grpId="0" animBg="1"/>
      <p:bldP spid="162" grpId="1" animBg="1"/>
      <p:bldP spid="162" grpId="2" animBg="1"/>
      <p:bldP spid="163" grpId="0" animBg="1"/>
      <p:bldP spid="163" grpId="1" animBg="1"/>
      <p:bldP spid="163" grpId="2" animBg="1"/>
      <p:bldP spid="164" grpId="0" animBg="1"/>
      <p:bldP spid="164" grpId="1" animBg="1"/>
      <p:bldP spid="164" grpId="2" animBg="1"/>
      <p:bldP spid="165" grpId="0" animBg="1"/>
      <p:bldP spid="165" grpId="1" animBg="1"/>
      <p:bldP spid="165" grpId="2" animBg="1"/>
      <p:bldP spid="166" grpId="0" animBg="1"/>
      <p:bldP spid="166" grpId="1" animBg="1"/>
      <p:bldP spid="166" grpId="2" animBg="1"/>
      <p:bldP spid="167" grpId="0" animBg="1"/>
      <p:bldP spid="167" grpId="1" animBg="1"/>
      <p:bldP spid="167" grpId="2" animBg="1"/>
      <p:bldP spid="168" grpId="0" animBg="1"/>
      <p:bldP spid="168" grpId="1" animBg="1"/>
      <p:bldP spid="168" grpId="2" animBg="1"/>
      <p:bldP spid="169" grpId="0" animBg="1"/>
      <p:bldP spid="169" grpId="1" animBg="1"/>
      <p:bldP spid="169" grpId="2" animBg="1"/>
      <p:bldP spid="170" grpId="0" animBg="1"/>
      <p:bldP spid="170" grpId="1" animBg="1"/>
      <p:bldP spid="170" grpId="2" animBg="1"/>
      <p:bldP spid="171" grpId="0" animBg="1"/>
      <p:bldP spid="171" grpId="1" animBg="1"/>
      <p:bldP spid="171" grpId="2" animBg="1"/>
      <p:bldP spid="172" grpId="0" animBg="1"/>
      <p:bldP spid="172" grpId="1" animBg="1"/>
      <p:bldP spid="172" grpId="2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5" grpId="1" animBg="1"/>
      <p:bldP spid="175" grpId="2" animBg="1"/>
      <p:bldP spid="176" grpId="0" animBg="1"/>
      <p:bldP spid="176" grpId="1" animBg="1"/>
      <p:bldP spid="176" grpId="2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81" grpId="1" animBg="1"/>
      <p:bldP spid="181" grpId="2" animBg="1"/>
      <p:bldP spid="182" grpId="0" animBg="1"/>
      <p:bldP spid="182" grpId="1" animBg="1"/>
      <p:bldP spid="182" grpId="2" animBg="1"/>
      <p:bldP spid="183" grpId="0" animBg="1"/>
      <p:bldP spid="183" grpId="1" animBg="1"/>
      <p:bldP spid="183" grpId="2" animBg="1"/>
      <p:bldP spid="184" grpId="0" animBg="1"/>
      <p:bldP spid="184" grpId="1" animBg="1"/>
      <p:bldP spid="184" grpId="2" animBg="1"/>
      <p:bldP spid="185" grpId="0" animBg="1"/>
      <p:bldP spid="186" grpId="0" animBg="1"/>
      <p:bldP spid="186" grpId="1" animBg="1"/>
      <p:bldP spid="186" grpId="2" animBg="1"/>
      <p:bldP spid="187" grpId="0" animBg="1"/>
      <p:bldP spid="187" grpId="1" animBg="1"/>
      <p:bldP spid="187" grpId="2" animBg="1"/>
      <p:bldP spid="188" grpId="0" animBg="1"/>
      <p:bldP spid="188" grpId="1" animBg="1"/>
      <p:bldP spid="188" grpId="2" animBg="1"/>
      <p:bldP spid="189" grpId="0" animBg="1"/>
      <p:bldP spid="189" grpId="1" animBg="1"/>
      <p:bldP spid="189" grpId="2" animBg="1"/>
      <p:bldP spid="190" grpId="0" animBg="1"/>
      <p:bldP spid="190" grpId="1" animBg="1"/>
      <p:bldP spid="190" grpId="2" animBg="1"/>
      <p:bldP spid="191" grpId="0" animBg="1"/>
      <p:bldP spid="191" grpId="1" animBg="1"/>
      <p:bldP spid="191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Прямая со стрелкой 104"/>
          <p:cNvCxnSpPr/>
          <p:nvPr/>
        </p:nvCxnSpPr>
        <p:spPr>
          <a:xfrm rot="5400000" flipH="1" flipV="1">
            <a:off x="3706019" y="3242469"/>
            <a:ext cx="860425" cy="595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5400000" flipH="1" flipV="1">
            <a:off x="4679950" y="1939925"/>
            <a:ext cx="2446338" cy="163353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5400000" flipH="1" flipV="1">
            <a:off x="5342732" y="2162968"/>
            <a:ext cx="2127250" cy="1439863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 flipH="1" flipV="1">
            <a:off x="4003675" y="1663700"/>
            <a:ext cx="2732088" cy="184308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4684713" y="3609975"/>
            <a:ext cx="742950" cy="742950"/>
          </a:xfrm>
          <a:prstGeom prst="ellipse">
            <a:avLst/>
          </a:prstGeom>
          <a:noFill/>
          <a:ln w="95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86063" y="2947988"/>
            <a:ext cx="2103437" cy="210502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490913" y="3195638"/>
            <a:ext cx="1624012" cy="1624012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 useBgFill="1">
        <p:nvSpPr>
          <p:cNvPr id="29" name="Прямоугольник 28"/>
          <p:cNvSpPr/>
          <p:nvPr/>
        </p:nvSpPr>
        <p:spPr>
          <a:xfrm>
            <a:off x="2455863" y="4014788"/>
            <a:ext cx="3086100" cy="13001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244600" y="4002088"/>
            <a:ext cx="60690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3311525" y="1260476"/>
            <a:ext cx="2181225" cy="1473200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2873061" y="1554477"/>
            <a:ext cx="2197100" cy="1485272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2431257" y="1848644"/>
            <a:ext cx="2173287" cy="1470025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1976438" y="2144713"/>
            <a:ext cx="2176462" cy="1471612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305050" y="744538"/>
            <a:ext cx="1576388" cy="1046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194175" y="3724276"/>
            <a:ext cx="314325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162425" y="2928938"/>
            <a:ext cx="1570038" cy="1046162"/>
          </a:xfrm>
          <a:prstGeom prst="straightConnector1">
            <a:avLst/>
          </a:prstGeom>
          <a:ln w="3810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4610894" y="3493294"/>
            <a:ext cx="596900" cy="3698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8" idx="2"/>
            <a:endCxn id="8" idx="0"/>
          </p:cNvCxnSpPr>
          <p:nvPr/>
        </p:nvCxnSpPr>
        <p:spPr>
          <a:xfrm rot="16200000" flipH="1">
            <a:off x="5015707" y="3253581"/>
            <a:ext cx="863600" cy="569913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 flipH="1" flipV="1">
            <a:off x="3333750" y="1443038"/>
            <a:ext cx="3046413" cy="2046287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157663" y="2928938"/>
            <a:ext cx="1574800" cy="1046162"/>
          </a:xfrm>
          <a:prstGeom prst="straightConnector1">
            <a:avLst/>
          </a:prstGeom>
          <a:ln w="3810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592513" y="3983038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А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1978025" y="1398588"/>
            <a:ext cx="523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А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4195763" y="2671763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5010150" y="2719388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С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3306763" y="547688"/>
            <a:ext cx="523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С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5570538" y="3995738"/>
            <a:ext cx="323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</a:t>
            </a:r>
            <a:endParaRPr lang="ru-RU" sz="1800"/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072313" y="4084638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N</a:t>
            </a:r>
            <a:endParaRPr lang="ru-RU" sz="1800"/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1160463" y="4070350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M</a:t>
            </a:r>
            <a:endParaRPr lang="ru-RU" sz="1800"/>
          </a:p>
        </p:txBody>
      </p:sp>
      <p:cxnSp>
        <p:nvCxnSpPr>
          <p:cNvPr id="115" name="Прямая соединительная линия 114"/>
          <p:cNvCxnSpPr/>
          <p:nvPr/>
        </p:nvCxnSpPr>
        <p:spPr>
          <a:xfrm flipV="1">
            <a:off x="2289175" y="757238"/>
            <a:ext cx="1579563" cy="10493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 rot="12822662">
            <a:off x="3618432" y="3195586"/>
            <a:ext cx="1568577" cy="1036093"/>
          </a:xfrm>
          <a:prstGeom prst="rtTriangl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8794379">
            <a:off x="4008438" y="3452813"/>
            <a:ext cx="1568450" cy="1036637"/>
          </a:xfrm>
          <a:prstGeom prst="rtTriangl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8" name="Text Box 56"/>
          <p:cNvSpPr txBox="1">
            <a:spLocks noChangeArrowheads="1"/>
          </p:cNvSpPr>
          <p:nvPr/>
        </p:nvSpPr>
        <p:spPr bwMode="auto">
          <a:xfrm>
            <a:off x="984250" y="5106988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126" name="Object 2"/>
          <p:cNvGraphicFramePr>
            <a:graphicFrameLocks noChangeAspect="1"/>
          </p:cNvGraphicFramePr>
          <p:nvPr/>
        </p:nvGraphicFramePr>
        <p:xfrm>
          <a:off x="468313" y="4972050"/>
          <a:ext cx="2674937" cy="523875"/>
        </p:xfrm>
        <a:graphic>
          <a:graphicData uri="http://schemas.openxmlformats.org/presentationml/2006/ole">
            <p:oleObj spid="_x0000_s1026" name="Формула" r:id="rId4" imgW="1015920" imgH="203040" progId="Equation.3">
              <p:embed/>
            </p:oleObj>
          </a:graphicData>
        </a:graphic>
      </p:graphicFrame>
      <p:sp>
        <p:nvSpPr>
          <p:cNvPr id="127" name="Text Box 58"/>
          <p:cNvSpPr txBox="1">
            <a:spLocks noChangeArrowheads="1"/>
          </p:cNvSpPr>
          <p:nvPr/>
        </p:nvSpPr>
        <p:spPr bwMode="auto">
          <a:xfrm>
            <a:off x="204788" y="5407025"/>
            <a:ext cx="31384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/>
              <a:t>Углы В и </a:t>
            </a:r>
            <a:r>
              <a:rPr lang="en-US"/>
              <a:t>C</a:t>
            </a:r>
            <a:r>
              <a:rPr lang="ru-RU"/>
              <a:t> – прямые</a:t>
            </a:r>
          </a:p>
          <a:p>
            <a:endParaRPr lang="ru-RU"/>
          </a:p>
        </p:txBody>
      </p:sp>
      <p:sp>
        <p:nvSpPr>
          <p:cNvPr id="128" name="Text Box 59"/>
          <p:cNvSpPr txBox="1">
            <a:spLocks noChangeArrowheads="1"/>
          </p:cNvSpPr>
          <p:nvPr/>
        </p:nvSpPr>
        <p:spPr bwMode="auto">
          <a:xfrm>
            <a:off x="3741738" y="4918075"/>
            <a:ext cx="22002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/>
              <a:t>Угол </a:t>
            </a:r>
            <a:r>
              <a:rPr lang="en-US"/>
              <a:t>DAC</a:t>
            </a:r>
            <a:r>
              <a:rPr lang="ru-RU"/>
              <a:t> = α</a:t>
            </a:r>
          </a:p>
          <a:p>
            <a:r>
              <a:rPr lang="ru-RU"/>
              <a:t>Угол A</a:t>
            </a:r>
            <a:r>
              <a:rPr lang="en-US"/>
              <a:t>DB</a:t>
            </a:r>
            <a:r>
              <a:rPr lang="ru-RU"/>
              <a:t> = β</a:t>
            </a:r>
          </a:p>
        </p:txBody>
      </p:sp>
      <p:sp>
        <p:nvSpPr>
          <p:cNvPr id="129" name="Text Box 60"/>
          <p:cNvSpPr txBox="1">
            <a:spLocks noChangeArrowheads="1"/>
          </p:cNvSpPr>
          <p:nvPr/>
        </p:nvSpPr>
        <p:spPr bwMode="auto">
          <a:xfrm>
            <a:off x="6124575" y="4721225"/>
            <a:ext cx="3019425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dirty="0"/>
              <a:t>Углы со взаимно перпендикулярными сторонами</a:t>
            </a:r>
          </a:p>
        </p:txBody>
      </p:sp>
      <p:sp>
        <p:nvSpPr>
          <p:cNvPr id="130" name="Text Box 61"/>
          <p:cNvSpPr txBox="1">
            <a:spLocks noChangeArrowheads="1"/>
          </p:cNvSpPr>
          <p:nvPr/>
        </p:nvSpPr>
        <p:spPr bwMode="auto">
          <a:xfrm>
            <a:off x="252413" y="5794375"/>
            <a:ext cx="292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/>
              <a:t>Сторона A</a:t>
            </a:r>
            <a:r>
              <a:rPr lang="en-US"/>
              <a:t>D</a:t>
            </a:r>
            <a:r>
              <a:rPr lang="ru-RU"/>
              <a:t>-общая</a:t>
            </a:r>
          </a:p>
          <a:p>
            <a:endParaRPr lang="ru-RU"/>
          </a:p>
        </p:txBody>
      </p:sp>
      <p:sp>
        <p:nvSpPr>
          <p:cNvPr id="131" name="AutoShape 62"/>
          <p:cNvSpPr>
            <a:spLocks/>
          </p:cNvSpPr>
          <p:nvPr/>
        </p:nvSpPr>
        <p:spPr bwMode="auto">
          <a:xfrm>
            <a:off x="5964238" y="5008563"/>
            <a:ext cx="98425" cy="674687"/>
          </a:xfrm>
          <a:prstGeom prst="rightBrace">
            <a:avLst>
              <a:gd name="adj1" fmla="val 571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" name="AutoShape 63"/>
          <p:cNvSpPr>
            <a:spLocks noChangeArrowheads="1"/>
          </p:cNvSpPr>
          <p:nvPr/>
        </p:nvSpPr>
        <p:spPr bwMode="auto">
          <a:xfrm>
            <a:off x="3714750" y="6229350"/>
            <a:ext cx="1185863" cy="271463"/>
          </a:xfrm>
          <a:prstGeom prst="rightArrow">
            <a:avLst>
              <a:gd name="adj1" fmla="val 50000"/>
              <a:gd name="adj2" fmla="val 1092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" name="Text Box 64"/>
          <p:cNvSpPr txBox="1">
            <a:spLocks noChangeArrowheads="1"/>
          </p:cNvSpPr>
          <p:nvPr/>
        </p:nvSpPr>
        <p:spPr bwMode="auto">
          <a:xfrm>
            <a:off x="6143625" y="6100763"/>
            <a:ext cx="1314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 b="1">
                <a:cs typeface="Times New Roman" pitchFamily="18" charset="0"/>
              </a:rPr>
              <a:t>α</a:t>
            </a:r>
            <a:r>
              <a:rPr lang="en-US" sz="3200" b="1">
                <a:cs typeface="Times New Roman" pitchFamily="18" charset="0"/>
              </a:rPr>
              <a:t> = </a:t>
            </a:r>
            <a:r>
              <a:rPr lang="el-GR" sz="3200" b="1">
                <a:cs typeface="Times New Roman" pitchFamily="18" charset="0"/>
              </a:rPr>
              <a:t>β</a:t>
            </a:r>
          </a:p>
        </p:txBody>
      </p:sp>
      <p:sp>
        <p:nvSpPr>
          <p:cNvPr id="134" name="Text Box 71"/>
          <p:cNvSpPr txBox="1">
            <a:spLocks noChangeArrowheads="1"/>
          </p:cNvSpPr>
          <p:nvPr/>
        </p:nvSpPr>
        <p:spPr bwMode="auto">
          <a:xfrm>
            <a:off x="530225" y="6224588"/>
            <a:ext cx="203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 = CD</a:t>
            </a:r>
            <a:endParaRPr lang="ru-RU"/>
          </a:p>
        </p:txBody>
      </p:sp>
      <p:sp>
        <p:nvSpPr>
          <p:cNvPr id="145" name="Text Box 72"/>
          <p:cNvSpPr txBox="1">
            <a:spLocks noChangeArrowheads="1"/>
          </p:cNvSpPr>
          <p:nvPr/>
        </p:nvSpPr>
        <p:spPr bwMode="auto">
          <a:xfrm>
            <a:off x="6592888" y="3376613"/>
            <a:ext cx="2551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R=AB = CD = </a:t>
            </a:r>
            <a:r>
              <a:rPr lang="el-GR">
                <a:cs typeface="Times New Roman" pitchFamily="18" charset="0"/>
              </a:rPr>
              <a:t>υ</a:t>
            </a:r>
            <a:r>
              <a:rPr lang="en-US">
                <a:cs typeface="Times New Roman" pitchFamily="18" charset="0"/>
              </a:rPr>
              <a:t>t</a:t>
            </a:r>
            <a:endParaRPr lang="el-GR">
              <a:cs typeface="Times New Roman" pitchFamily="18" charset="0"/>
            </a:endParaRPr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 rot="16200000" flipV="1">
            <a:off x="2536825" y="2682875"/>
            <a:ext cx="2560638" cy="142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Дуга 150"/>
          <p:cNvSpPr/>
          <p:nvPr/>
        </p:nvSpPr>
        <p:spPr>
          <a:xfrm rot="17441852">
            <a:off x="2769394" y="2010569"/>
            <a:ext cx="1547813" cy="1533525"/>
          </a:xfrm>
          <a:prstGeom prst="arc">
            <a:avLst>
              <a:gd name="adj1" fmla="val 16200000"/>
              <a:gd name="adj2" fmla="val 117428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2" name="Дуга 151"/>
          <p:cNvSpPr/>
          <p:nvPr/>
        </p:nvSpPr>
        <p:spPr>
          <a:xfrm rot="19478760">
            <a:off x="3687763" y="1943100"/>
            <a:ext cx="1266825" cy="1731963"/>
          </a:xfrm>
          <a:prstGeom prst="arc">
            <a:avLst>
              <a:gd name="adj1" fmla="val 16200000"/>
              <a:gd name="adj2" fmla="val 117428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" name="TextBox 152"/>
          <p:cNvSpPr txBox="1">
            <a:spLocks noChangeArrowheads="1"/>
          </p:cNvSpPr>
          <p:nvPr/>
        </p:nvSpPr>
        <p:spPr bwMode="auto">
          <a:xfrm>
            <a:off x="3105150" y="1971675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>
                <a:cs typeface="Times New Roman" pitchFamily="18" charset="0"/>
              </a:rPr>
              <a:t>α</a:t>
            </a:r>
            <a:endParaRPr lang="ru-RU" sz="2800"/>
          </a:p>
        </p:txBody>
      </p:sp>
      <p:sp>
        <p:nvSpPr>
          <p:cNvPr id="154" name="TextBox 153"/>
          <p:cNvSpPr txBox="1">
            <a:spLocks noChangeArrowheads="1"/>
          </p:cNvSpPr>
          <p:nvPr/>
        </p:nvSpPr>
        <p:spPr bwMode="auto">
          <a:xfrm>
            <a:off x="4095750" y="2076450"/>
            <a:ext cx="41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cs typeface="Times New Roman" pitchFamily="18" charset="0"/>
              </a:rPr>
              <a:t>β</a:t>
            </a:r>
            <a:endParaRPr lang="ru-RU"/>
          </a:p>
        </p:txBody>
      </p:sp>
      <p:grpSp>
        <p:nvGrpSpPr>
          <p:cNvPr id="2" name="Группа 169"/>
          <p:cNvGrpSpPr>
            <a:grpSpLocks/>
          </p:cNvGrpSpPr>
          <p:nvPr/>
        </p:nvGrpSpPr>
        <p:grpSpPr bwMode="auto">
          <a:xfrm>
            <a:off x="3876675" y="4505325"/>
            <a:ext cx="2105025" cy="461963"/>
            <a:chOff x="3067050" y="4419600"/>
            <a:chExt cx="2105025" cy="461665"/>
          </a:xfrm>
        </p:grpSpPr>
        <p:sp>
          <p:nvSpPr>
            <p:cNvPr id="1081" name="TextBox 154"/>
            <p:cNvSpPr txBox="1">
              <a:spLocks noChangeArrowheads="1"/>
            </p:cNvSpPr>
            <p:nvPr/>
          </p:nvSpPr>
          <p:spPr bwMode="auto">
            <a:xfrm>
              <a:off x="3190875" y="4419600"/>
              <a:ext cx="1981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DAC=    ADB</a:t>
              </a:r>
              <a:endParaRPr lang="ru-RU"/>
            </a:p>
          </p:txBody>
        </p:sp>
        <p:grpSp>
          <p:nvGrpSpPr>
            <p:cNvPr id="1082" name="Группа 165"/>
            <p:cNvGrpSpPr>
              <a:grpSpLocks/>
            </p:cNvGrpSpPr>
            <p:nvPr/>
          </p:nvGrpSpPr>
          <p:grpSpPr bwMode="auto">
            <a:xfrm>
              <a:off x="3067050" y="4524376"/>
              <a:ext cx="171450" cy="230187"/>
              <a:chOff x="1971675" y="4333876"/>
              <a:chExt cx="171450" cy="230187"/>
            </a:xfrm>
          </p:grpSpPr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>
                <a:off x="1938412" y="4376595"/>
                <a:ext cx="228452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1971675" y="4562259"/>
                <a:ext cx="17145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3" name="Группа 166"/>
            <p:cNvGrpSpPr>
              <a:grpSpLocks/>
            </p:cNvGrpSpPr>
            <p:nvPr/>
          </p:nvGrpSpPr>
          <p:grpSpPr bwMode="auto">
            <a:xfrm>
              <a:off x="4143375" y="4533901"/>
              <a:ext cx="171450" cy="230187"/>
              <a:chOff x="1971675" y="4333876"/>
              <a:chExt cx="171450" cy="230187"/>
            </a:xfrm>
          </p:grpSpPr>
          <p:cxnSp>
            <p:nvCxnSpPr>
              <p:cNvPr id="168" name="Прямая соединительная линия 167"/>
              <p:cNvCxnSpPr/>
              <p:nvPr/>
            </p:nvCxnSpPr>
            <p:spPr>
              <a:xfrm rot="5400000">
                <a:off x="1938412" y="4376589"/>
                <a:ext cx="228452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я соединительная линия 168"/>
              <p:cNvCxnSpPr/>
              <p:nvPr/>
            </p:nvCxnSpPr>
            <p:spPr>
              <a:xfrm>
                <a:off x="1971675" y="4562253"/>
                <a:ext cx="17145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3" name="Дуга 172"/>
          <p:cNvSpPr/>
          <p:nvPr/>
        </p:nvSpPr>
        <p:spPr>
          <a:xfrm rot="458182">
            <a:off x="3846513" y="3727450"/>
            <a:ext cx="509587" cy="45085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" name="TextBox 173"/>
          <p:cNvSpPr txBox="1">
            <a:spLocks noChangeArrowheads="1"/>
          </p:cNvSpPr>
          <p:nvPr/>
        </p:nvSpPr>
        <p:spPr bwMode="auto">
          <a:xfrm>
            <a:off x="4276725" y="3562350"/>
            <a:ext cx="34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cs typeface="Times New Roman" pitchFamily="18" charset="0"/>
              </a:rPr>
              <a:t>α</a:t>
            </a:r>
            <a:endParaRPr lang="ru-RU"/>
          </a:p>
        </p:txBody>
      </p:sp>
      <p:sp>
        <p:nvSpPr>
          <p:cNvPr id="175" name="Дуга 174"/>
          <p:cNvSpPr/>
          <p:nvPr/>
        </p:nvSpPr>
        <p:spPr>
          <a:xfrm rot="13848003">
            <a:off x="5257800" y="3609975"/>
            <a:ext cx="304800" cy="40005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6" name="TextBox 175"/>
          <p:cNvSpPr txBox="1">
            <a:spLocks noChangeArrowheads="1"/>
          </p:cNvSpPr>
          <p:nvPr/>
        </p:nvSpPr>
        <p:spPr bwMode="auto">
          <a:xfrm>
            <a:off x="4953000" y="3600450"/>
            <a:ext cx="54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>
                <a:cs typeface="Times New Roman" pitchFamily="18" charset="0"/>
              </a:rPr>
              <a:t>β</a:t>
            </a:r>
            <a:endParaRPr lang="ru-RU" sz="2000"/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770563" y="650875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7092950" y="1501775"/>
            <a:ext cx="47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</a:t>
            </a:r>
            <a:r>
              <a:rPr lang="en-US" sz="1800" baseline="-25000"/>
              <a:t>1</a:t>
            </a:r>
            <a:endParaRPr lang="ru-RU" sz="1800"/>
          </a:p>
        </p:txBody>
      </p:sp>
      <p:sp>
        <p:nvSpPr>
          <p:cNvPr id="63" name="AutoShape 63"/>
          <p:cNvSpPr>
            <a:spLocks noChangeArrowheads="1"/>
          </p:cNvSpPr>
          <p:nvPr/>
        </p:nvSpPr>
        <p:spPr bwMode="auto">
          <a:xfrm>
            <a:off x="3074988" y="4635500"/>
            <a:ext cx="647700" cy="214313"/>
          </a:xfrm>
          <a:prstGeom prst="rightArrow">
            <a:avLst>
              <a:gd name="adj1" fmla="val 50000"/>
              <a:gd name="adj2" fmla="val 10861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Номер слайда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16285 0.32269 " pathEditMode="relative" ptsTypes="AA">
                                      <p:cBhvr>
                                        <p:cTn id="3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1559 -0.31319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1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22" grpId="0" animBg="1"/>
      <p:bldP spid="28" grpId="0" animBg="1"/>
      <p:bldP spid="28" grpId="1" animBg="1"/>
      <p:bldP spid="87" grpId="0"/>
      <p:bldP spid="88" grpId="0"/>
      <p:bldP spid="89" grpId="0"/>
      <p:bldP spid="91" grpId="0"/>
      <p:bldP spid="92" grpId="0"/>
      <p:bldP spid="93" grpId="0"/>
      <p:bldP spid="94" grpId="0"/>
      <p:bldP spid="95" grpId="0"/>
      <p:bldP spid="8" grpId="0" animBg="1"/>
      <p:bldP spid="131" grpId="0" animBg="1"/>
      <p:bldP spid="132" grpId="0" animBg="1"/>
      <p:bldP spid="133" grpId="0"/>
      <p:bldP spid="134" grpId="0"/>
      <p:bldP spid="145" grpId="0"/>
      <p:bldP spid="151" grpId="0" animBg="1"/>
      <p:bldP spid="152" grpId="0" animBg="1"/>
      <p:bldP spid="153" grpId="0"/>
      <p:bldP spid="154" grpId="0"/>
      <p:bldP spid="173" grpId="0" animBg="1"/>
      <p:bldP spid="174" grpId="0"/>
      <p:bldP spid="175" grpId="0" animBg="1"/>
      <p:bldP spid="176" grpId="0"/>
      <p:bldP spid="90" grpId="0"/>
      <p:bldP spid="107" grpId="0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965200" y="1638300"/>
            <a:ext cx="7329488" cy="283368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закон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преломления света</a:t>
            </a:r>
          </a:p>
        </p:txBody>
      </p:sp>
      <p:pic>
        <p:nvPicPr>
          <p:cNvPr id="14339" name="Picture 3" descr="Rays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5150" y="5360988"/>
            <a:ext cx="1616075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Преломление света</a:t>
            </a:r>
          </a:p>
        </p:txBody>
      </p:sp>
      <p:pic>
        <p:nvPicPr>
          <p:cNvPr id="4" name="Picture 2" descr="image009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963" y="2039938"/>
            <a:ext cx="3048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 descr="1.JPG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59175" y="2670175"/>
            <a:ext cx="510857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F3F43-5E27-451C-9017-54DEC39F321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Закон преломления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03200" y="1639888"/>
            <a:ext cx="5384800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/>
              <a:t>Отношение синуса угла падения луча к синусу угла преломления есть величина постоянная для данных двух сред.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/>
              <a:t>Луч падающий, преломленный и перпендикуляр, восстановленный в точке падения луча, лежат в одной плоскости.</a:t>
            </a: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6216650" y="1755775"/>
            <a:ext cx="1590675" cy="2817813"/>
            <a:chOff x="6216650" y="1755775"/>
            <a:chExt cx="1590675" cy="2817813"/>
          </a:xfrm>
        </p:grpSpPr>
        <p:sp>
          <p:nvSpPr>
            <p:cNvPr id="2054" name="Rectangle 13"/>
            <p:cNvSpPr>
              <a:spLocks noChangeArrowheads="1"/>
            </p:cNvSpPr>
            <p:nvPr/>
          </p:nvSpPr>
          <p:spPr bwMode="auto">
            <a:xfrm>
              <a:off x="6273800" y="3201988"/>
              <a:ext cx="1533525" cy="1343025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5" name="Line 14"/>
            <p:cNvSpPr>
              <a:spLocks noChangeShapeType="1"/>
            </p:cNvSpPr>
            <p:nvPr/>
          </p:nvSpPr>
          <p:spPr bwMode="auto">
            <a:xfrm>
              <a:off x="7038975" y="1757363"/>
              <a:ext cx="0" cy="2595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" name="Line 15"/>
            <p:cNvSpPr>
              <a:spLocks noChangeShapeType="1"/>
            </p:cNvSpPr>
            <p:nvPr/>
          </p:nvSpPr>
          <p:spPr bwMode="auto">
            <a:xfrm rot="-452670">
              <a:off x="6216650" y="1755775"/>
              <a:ext cx="738188" cy="148907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Line 16"/>
            <p:cNvSpPr>
              <a:spLocks noChangeShapeType="1"/>
            </p:cNvSpPr>
            <p:nvPr/>
          </p:nvSpPr>
          <p:spPr bwMode="auto">
            <a:xfrm>
              <a:off x="7040563" y="3201988"/>
              <a:ext cx="354012" cy="11366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Arc 17"/>
            <p:cNvSpPr>
              <a:spLocks/>
            </p:cNvSpPr>
            <p:nvPr/>
          </p:nvSpPr>
          <p:spPr bwMode="auto">
            <a:xfrm flipH="1">
              <a:off x="6288088" y="1830388"/>
              <a:ext cx="722312" cy="25082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" name="Arc 18"/>
            <p:cNvSpPr>
              <a:spLocks/>
            </p:cNvSpPr>
            <p:nvPr/>
          </p:nvSpPr>
          <p:spPr bwMode="auto">
            <a:xfrm flipV="1">
              <a:off x="7026275" y="4057650"/>
              <a:ext cx="279400" cy="889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" name="Text Box 19"/>
            <p:cNvSpPr txBox="1">
              <a:spLocks noChangeArrowheads="1"/>
            </p:cNvSpPr>
            <p:nvPr/>
          </p:nvSpPr>
          <p:spPr bwMode="auto">
            <a:xfrm>
              <a:off x="6492875" y="1758950"/>
              <a:ext cx="487363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>
                  <a:cs typeface="Times New Roman" pitchFamily="18" charset="0"/>
                </a:rPr>
                <a:t>α</a:t>
              </a:r>
            </a:p>
          </p:txBody>
        </p:sp>
        <p:sp>
          <p:nvSpPr>
            <p:cNvPr id="2061" name="Text Box 20"/>
            <p:cNvSpPr txBox="1">
              <a:spLocks noChangeArrowheads="1"/>
            </p:cNvSpPr>
            <p:nvPr/>
          </p:nvSpPr>
          <p:spPr bwMode="auto">
            <a:xfrm>
              <a:off x="7010400" y="4116388"/>
              <a:ext cx="4873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cs typeface="Times New Roman" pitchFamily="18" charset="0"/>
                </a:rPr>
                <a:t>β</a:t>
              </a:r>
            </a:p>
          </p:txBody>
        </p:sp>
      </p:grp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6399213" y="5180013"/>
          <a:ext cx="1306512" cy="846137"/>
        </p:xfrm>
        <a:graphic>
          <a:graphicData uri="http://schemas.openxmlformats.org/presentationml/2006/ole">
            <p:oleObj spid="_x0000_s2050" name="Формула" r:id="rId4" imgW="647640" imgH="419040" progId="Equation.3">
              <p:embed/>
            </p:oleObj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C790A-3C0A-46DD-8343-9621AA90B2E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Принцип </a:t>
            </a:r>
            <a:r>
              <a:rPr lang="ru-RU" smtClean="0">
                <a:solidFill>
                  <a:srgbClr val="7030A0"/>
                </a:solidFill>
              </a:rPr>
              <a:t>Гюйгенса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7663" y="1981200"/>
            <a:ext cx="4195762" cy="4114800"/>
          </a:xfrm>
        </p:spPr>
        <p:txBody>
          <a:bodyPr/>
          <a:lstStyle/>
          <a:p>
            <a:pPr eaLnBrk="1" hangingPunct="1"/>
            <a:r>
              <a:rPr lang="ru-RU" sz="2800" smtClean="0"/>
              <a:t>Каждая точка, до которой дошло возмущение, сама становится источником вторичных сферических волн.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Волновая поверхность – огибающая вторичных волн.</a:t>
            </a:r>
          </a:p>
        </p:txBody>
      </p:sp>
      <p:sp>
        <p:nvSpPr>
          <p:cNvPr id="144" name="Полилиния 143"/>
          <p:cNvSpPr/>
          <p:nvPr/>
        </p:nvSpPr>
        <p:spPr>
          <a:xfrm rot="1681100">
            <a:off x="4232275" y="3800475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5153025" y="335438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5554663" y="3619500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5665788" y="4059238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8" name="Овал 147"/>
          <p:cNvSpPr/>
          <p:nvPr/>
        </p:nvSpPr>
        <p:spPr>
          <a:xfrm>
            <a:off x="5716588" y="4519613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9" name="Овал 148"/>
          <p:cNvSpPr/>
          <p:nvPr/>
        </p:nvSpPr>
        <p:spPr>
          <a:xfrm>
            <a:off x="5876925" y="4981575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0" name="Овал 149"/>
          <p:cNvSpPr/>
          <p:nvPr/>
        </p:nvSpPr>
        <p:spPr>
          <a:xfrm>
            <a:off x="6210300" y="526891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1" name="Овал 150"/>
          <p:cNvSpPr/>
          <p:nvPr/>
        </p:nvSpPr>
        <p:spPr>
          <a:xfrm>
            <a:off x="6719888" y="5473700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4733925" y="297497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 rot="1681100">
            <a:off x="4605338" y="3476625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5145088" y="32099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5222875" y="36782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5300663" y="41370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5494338" y="45926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5803900" y="48736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9" name="Овал 158"/>
          <p:cNvSpPr/>
          <p:nvPr/>
        </p:nvSpPr>
        <p:spPr>
          <a:xfrm>
            <a:off x="6300788" y="50847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 rot="1681100">
            <a:off x="4613275" y="3479800"/>
            <a:ext cx="3449638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5534025" y="303371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5935663" y="329882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6046788" y="3738563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6097588" y="4198938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6257925" y="4660900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6" name="Овал 165"/>
          <p:cNvSpPr/>
          <p:nvPr/>
        </p:nvSpPr>
        <p:spPr>
          <a:xfrm>
            <a:off x="6591300" y="494823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7" name="Овал 166"/>
          <p:cNvSpPr/>
          <p:nvPr/>
        </p:nvSpPr>
        <p:spPr>
          <a:xfrm>
            <a:off x="7100888" y="515302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5113338" y="26543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 rot="1681100">
            <a:off x="4986338" y="3155950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0" name="Овал 169"/>
          <p:cNvSpPr/>
          <p:nvPr/>
        </p:nvSpPr>
        <p:spPr>
          <a:xfrm>
            <a:off x="5524500" y="28892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1" name="Овал 170"/>
          <p:cNvSpPr/>
          <p:nvPr/>
        </p:nvSpPr>
        <p:spPr>
          <a:xfrm>
            <a:off x="5603875" y="33575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2" name="Овал 171"/>
          <p:cNvSpPr/>
          <p:nvPr/>
        </p:nvSpPr>
        <p:spPr>
          <a:xfrm>
            <a:off x="5681663" y="38163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5875338" y="42719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6184900" y="45529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6681788" y="476408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 rot="1681100">
            <a:off x="4984750" y="3155950"/>
            <a:ext cx="3449638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7" name="Овал 176"/>
          <p:cNvSpPr/>
          <p:nvPr/>
        </p:nvSpPr>
        <p:spPr>
          <a:xfrm>
            <a:off x="5905500" y="270986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8" name="Овал 177"/>
          <p:cNvSpPr/>
          <p:nvPr/>
        </p:nvSpPr>
        <p:spPr>
          <a:xfrm>
            <a:off x="6307138" y="297497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9" name="Овал 178"/>
          <p:cNvSpPr/>
          <p:nvPr/>
        </p:nvSpPr>
        <p:spPr>
          <a:xfrm>
            <a:off x="6418263" y="3414713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0" name="Овал 179"/>
          <p:cNvSpPr/>
          <p:nvPr/>
        </p:nvSpPr>
        <p:spPr>
          <a:xfrm>
            <a:off x="6469063" y="3875088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1" name="Овал 180"/>
          <p:cNvSpPr/>
          <p:nvPr/>
        </p:nvSpPr>
        <p:spPr>
          <a:xfrm>
            <a:off x="6629400" y="4337050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2" name="Овал 181"/>
          <p:cNvSpPr/>
          <p:nvPr/>
        </p:nvSpPr>
        <p:spPr>
          <a:xfrm>
            <a:off x="6962775" y="462438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3" name="Овал 182"/>
          <p:cNvSpPr/>
          <p:nvPr/>
        </p:nvSpPr>
        <p:spPr>
          <a:xfrm>
            <a:off x="7472363" y="482917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" name="Овал 183"/>
          <p:cNvSpPr/>
          <p:nvPr/>
        </p:nvSpPr>
        <p:spPr>
          <a:xfrm>
            <a:off x="5484813" y="23304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 rot="1681100">
            <a:off x="5357813" y="2832100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6" name="Овал 185"/>
          <p:cNvSpPr/>
          <p:nvPr/>
        </p:nvSpPr>
        <p:spPr>
          <a:xfrm>
            <a:off x="5895975" y="25654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7" name="Овал 186"/>
          <p:cNvSpPr/>
          <p:nvPr/>
        </p:nvSpPr>
        <p:spPr>
          <a:xfrm>
            <a:off x="5975350" y="303371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8" name="Овал 187"/>
          <p:cNvSpPr/>
          <p:nvPr/>
        </p:nvSpPr>
        <p:spPr>
          <a:xfrm>
            <a:off x="6053138" y="34925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9" name="Овал 188"/>
          <p:cNvSpPr/>
          <p:nvPr/>
        </p:nvSpPr>
        <p:spPr>
          <a:xfrm>
            <a:off x="6246813" y="394811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6556375" y="42291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1" name="Овал 190"/>
          <p:cNvSpPr/>
          <p:nvPr/>
        </p:nvSpPr>
        <p:spPr>
          <a:xfrm>
            <a:off x="7053263" y="44402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53"/>
          <p:cNvGrpSpPr>
            <a:grpSpLocks/>
          </p:cNvGrpSpPr>
          <p:nvPr/>
        </p:nvGrpSpPr>
        <p:grpSpPr bwMode="auto">
          <a:xfrm>
            <a:off x="6807200" y="6211888"/>
            <a:ext cx="1465263" cy="465137"/>
            <a:chOff x="6807200" y="6212114"/>
            <a:chExt cx="1465943" cy="464457"/>
          </a:xfrm>
        </p:grpSpPr>
        <p:sp>
          <p:nvSpPr>
            <p:cNvPr id="52" name="Стрелка вправо 51"/>
            <p:cNvSpPr/>
            <p:nvPr/>
          </p:nvSpPr>
          <p:spPr>
            <a:xfrm>
              <a:off x="6807200" y="6285032"/>
              <a:ext cx="1451648" cy="391539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438" name="TextBox 52">
              <a:hlinkClick r:id="rId3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6879772" y="6212114"/>
              <a:ext cx="13933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hlinkClick r:id="rId4" action="ppaction://hlinkfile"/>
                </a:rPr>
                <a:t>модель</a:t>
              </a:r>
              <a:endParaRPr lang="ru-RU" dirty="0"/>
            </a:p>
          </p:txBody>
        </p:sp>
      </p:grpSp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>
          <a:xfrm>
            <a:off x="8374744" y="6277428"/>
            <a:ext cx="431800" cy="370115"/>
          </a:xfrm>
        </p:spPr>
        <p:txBody>
          <a:bodyPr/>
          <a:lstStyle/>
          <a:p>
            <a:pPr>
              <a:defRPr/>
            </a:pPr>
            <a:fld id="{A62A5B81-7310-4407-A181-9211EA9895E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000"/>
                            </p:stCondLst>
                            <p:childTnLst>
                              <p:par>
                                <p:cTn id="2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36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4" grpId="1" animBg="1"/>
      <p:bldP spid="144" grpId="2" animBg="1"/>
      <p:bldP spid="145" grpId="0" animBg="1"/>
      <p:bldP spid="145" grpId="1" animBg="1"/>
      <p:bldP spid="145" grpId="2" animBg="1"/>
      <p:bldP spid="146" grpId="0" animBg="1"/>
      <p:bldP spid="146" grpId="1" animBg="1"/>
      <p:bldP spid="146" grpId="2" animBg="1"/>
      <p:bldP spid="147" grpId="0" animBg="1"/>
      <p:bldP spid="147" grpId="1" animBg="1"/>
      <p:bldP spid="147" grpId="2" animBg="1"/>
      <p:bldP spid="148" grpId="0" animBg="1"/>
      <p:bldP spid="148" grpId="1" animBg="1"/>
      <p:bldP spid="148" grpId="2" animBg="1"/>
      <p:bldP spid="149" grpId="0" animBg="1"/>
      <p:bldP spid="149" grpId="1" animBg="1"/>
      <p:bldP spid="149" grpId="2" animBg="1"/>
      <p:bldP spid="150" grpId="0" animBg="1"/>
      <p:bldP spid="150" grpId="1" animBg="1"/>
      <p:bldP spid="150" grpId="2" animBg="1"/>
      <p:bldP spid="151" grpId="0" animBg="1"/>
      <p:bldP spid="151" grpId="1" animBg="1"/>
      <p:bldP spid="151" grpId="2" animBg="1"/>
      <p:bldP spid="152" grpId="0" animBg="1"/>
      <p:bldP spid="152" grpId="1" animBg="1"/>
      <p:bldP spid="152" grpId="2" animBg="1"/>
      <p:bldP spid="153" grpId="0" animBg="1"/>
      <p:bldP spid="153" grpId="1" animBg="1"/>
      <p:bldP spid="153" grpId="2" animBg="1"/>
      <p:bldP spid="154" grpId="0" animBg="1"/>
      <p:bldP spid="154" grpId="1" animBg="1"/>
      <p:bldP spid="154" grpId="2" animBg="1"/>
      <p:bldP spid="155" grpId="0" animBg="1"/>
      <p:bldP spid="155" grpId="1" animBg="1"/>
      <p:bldP spid="155" grpId="2" animBg="1"/>
      <p:bldP spid="156" grpId="0" animBg="1"/>
      <p:bldP spid="156" grpId="1" animBg="1"/>
      <p:bldP spid="156" grpId="2" animBg="1"/>
      <p:bldP spid="157" grpId="0" animBg="1"/>
      <p:bldP spid="157" grpId="1" animBg="1"/>
      <p:bldP spid="157" grpId="2" animBg="1"/>
      <p:bldP spid="158" grpId="0" animBg="1"/>
      <p:bldP spid="158" grpId="1" animBg="1"/>
      <p:bldP spid="158" grpId="2" animBg="1"/>
      <p:bldP spid="159" grpId="0" animBg="1"/>
      <p:bldP spid="159" grpId="1" animBg="1"/>
      <p:bldP spid="159" grpId="2" animBg="1"/>
      <p:bldP spid="160" grpId="0" animBg="1"/>
      <p:bldP spid="160" grpId="1" animBg="1"/>
      <p:bldP spid="160" grpId="2" animBg="1"/>
      <p:bldP spid="161" grpId="0" animBg="1"/>
      <p:bldP spid="161" grpId="1" animBg="1"/>
      <p:bldP spid="161" grpId="2" animBg="1"/>
      <p:bldP spid="162" grpId="0" animBg="1"/>
      <p:bldP spid="162" grpId="1" animBg="1"/>
      <p:bldP spid="162" grpId="2" animBg="1"/>
      <p:bldP spid="163" grpId="0" animBg="1"/>
      <p:bldP spid="163" grpId="1" animBg="1"/>
      <p:bldP spid="163" grpId="2" animBg="1"/>
      <p:bldP spid="164" grpId="0" animBg="1"/>
      <p:bldP spid="164" grpId="1" animBg="1"/>
      <p:bldP spid="164" grpId="2" animBg="1"/>
      <p:bldP spid="165" grpId="0" animBg="1"/>
      <p:bldP spid="165" grpId="1" animBg="1"/>
      <p:bldP spid="165" grpId="2" animBg="1"/>
      <p:bldP spid="166" grpId="0" animBg="1"/>
      <p:bldP spid="166" grpId="1" animBg="1"/>
      <p:bldP spid="166" grpId="2" animBg="1"/>
      <p:bldP spid="167" grpId="0" animBg="1"/>
      <p:bldP spid="167" grpId="1" animBg="1"/>
      <p:bldP spid="167" grpId="2" animBg="1"/>
      <p:bldP spid="168" grpId="0" animBg="1"/>
      <p:bldP spid="168" grpId="1" animBg="1"/>
      <p:bldP spid="168" grpId="2" animBg="1"/>
      <p:bldP spid="169" grpId="0" animBg="1"/>
      <p:bldP spid="169" grpId="1" animBg="1"/>
      <p:bldP spid="169" grpId="2" animBg="1"/>
      <p:bldP spid="170" grpId="0" animBg="1"/>
      <p:bldP spid="170" grpId="1" animBg="1"/>
      <p:bldP spid="170" grpId="2" animBg="1"/>
      <p:bldP spid="171" grpId="0" animBg="1"/>
      <p:bldP spid="171" grpId="1" animBg="1"/>
      <p:bldP spid="171" grpId="2" animBg="1"/>
      <p:bldP spid="172" grpId="0" animBg="1"/>
      <p:bldP spid="172" grpId="1" animBg="1"/>
      <p:bldP spid="172" grpId="2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5" grpId="1" animBg="1"/>
      <p:bldP spid="175" grpId="2" animBg="1"/>
      <p:bldP spid="176" grpId="0" animBg="1"/>
      <p:bldP spid="176" grpId="1" animBg="1"/>
      <p:bldP spid="176" grpId="2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81" grpId="1" animBg="1"/>
      <p:bldP spid="181" grpId="2" animBg="1"/>
      <p:bldP spid="182" grpId="0" animBg="1"/>
      <p:bldP spid="182" grpId="1" animBg="1"/>
      <p:bldP spid="182" grpId="2" animBg="1"/>
      <p:bldP spid="183" grpId="0" animBg="1"/>
      <p:bldP spid="183" grpId="1" animBg="1"/>
      <p:bldP spid="183" grpId="2" animBg="1"/>
      <p:bldP spid="184" grpId="0" animBg="1"/>
      <p:bldP spid="184" grpId="1" animBg="1"/>
      <p:bldP spid="184" grpId="2" animBg="1"/>
      <p:bldP spid="185" grpId="0" animBg="1"/>
      <p:bldP spid="186" grpId="0" animBg="1"/>
      <p:bldP spid="186" grpId="1" animBg="1"/>
      <p:bldP spid="186" grpId="2" animBg="1"/>
      <p:bldP spid="187" grpId="0" animBg="1"/>
      <p:bldP spid="187" grpId="1" animBg="1"/>
      <p:bldP spid="187" grpId="2" animBg="1"/>
      <p:bldP spid="188" grpId="0" animBg="1"/>
      <p:bldP spid="188" grpId="1" animBg="1"/>
      <p:bldP spid="188" grpId="2" animBg="1"/>
      <p:bldP spid="189" grpId="0" animBg="1"/>
      <p:bldP spid="189" grpId="1" animBg="1"/>
      <p:bldP spid="189" grpId="2" animBg="1"/>
      <p:bldP spid="190" grpId="0" animBg="1"/>
      <p:bldP spid="190" grpId="1" animBg="1"/>
      <p:bldP spid="190" grpId="2" animBg="1"/>
      <p:bldP spid="191" grpId="0" animBg="1"/>
      <p:bldP spid="191" grpId="1" animBg="1"/>
      <p:bldP spid="191" grpId="2" animBg="1"/>
    </p:bldLst>
  </p:timing>
</p:sld>
</file>

<file path=ppt/theme/theme1.xml><?xml version="1.0" encoding="utf-8"?>
<a:theme xmlns:a="http://schemas.openxmlformats.org/drawingml/2006/main" name="Закон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Законы</Template>
  <TotalTime>0</TotalTime>
  <Words>1086</Words>
  <Application>Microsoft PowerPoint</Application>
  <PresentationFormat>Экран (4:3)</PresentationFormat>
  <Paragraphs>225</Paragraphs>
  <Slides>20</Slides>
  <Notes>18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Законы</vt:lpstr>
      <vt:lpstr>Формула</vt:lpstr>
      <vt:lpstr>Слайд 1</vt:lpstr>
      <vt:lpstr>Слайд 2</vt:lpstr>
      <vt:lpstr>Принцип Гюйгенса</vt:lpstr>
      <vt:lpstr>Принцип Гюйгенса</vt:lpstr>
      <vt:lpstr>Слайд 5</vt:lpstr>
      <vt:lpstr>Слайд 6</vt:lpstr>
      <vt:lpstr>Преломление света</vt:lpstr>
      <vt:lpstr>Закон преломления </vt:lpstr>
      <vt:lpstr>Принцип Гюйгенса</vt:lpstr>
      <vt:lpstr>Слайд 10</vt:lpstr>
      <vt:lpstr>Слайд 11</vt:lpstr>
      <vt:lpstr>Слайд 12</vt:lpstr>
      <vt:lpstr>Слайд 13</vt:lpstr>
      <vt:lpstr>Слайд 14</vt:lpstr>
      <vt:lpstr>Слайд 15</vt:lpstr>
      <vt:lpstr>Полное внутреннее отражение</vt:lpstr>
      <vt:lpstr>Полное внутреннее отражение</vt:lpstr>
      <vt:lpstr>Полное внутреннее отражение</vt:lpstr>
      <vt:lpstr>Полное внутреннее отражение</vt:lpstr>
      <vt:lpstr>Полное внутреннее отражение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1</cp:revision>
  <dcterms:created xsi:type="dcterms:W3CDTF">2012-04-24T10:55:27Z</dcterms:created>
  <dcterms:modified xsi:type="dcterms:W3CDTF">2012-04-24T10:56:19Z</dcterms:modified>
</cp:coreProperties>
</file>